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6" r:id="rId5"/>
    <p:sldId id="269" r:id="rId6"/>
    <p:sldId id="271" r:id="rId7"/>
    <p:sldId id="270" r:id="rId8"/>
    <p:sldId id="268" r:id="rId9"/>
    <p:sldId id="272" r:id="rId10"/>
    <p:sldId id="260" r:id="rId11"/>
    <p:sldId id="261" r:id="rId12"/>
    <p:sldId id="262" r:id="rId13"/>
    <p:sldId id="263" r:id="rId14"/>
    <p:sldId id="264" r:id="rId15"/>
    <p:sldId id="265" r:id="rId16"/>
    <p:sldId id="274" r:id="rId17"/>
    <p:sldId id="267"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66" d="100"/>
          <a:sy n="66" d="100"/>
        </p:scale>
        <p:origin x="96"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52BB-4FC0-46FF-8F9F-23975F4F58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C4DA64-1690-46AE-8A3F-A85FDC83A8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E0B1B2-CAD1-446C-AE96-6465B737A24C}"/>
              </a:ext>
            </a:extLst>
          </p:cNvPr>
          <p:cNvSpPr>
            <a:spLocks noGrp="1"/>
          </p:cNvSpPr>
          <p:nvPr>
            <p:ph type="dt" sz="half" idx="10"/>
          </p:nvPr>
        </p:nvSpPr>
        <p:spPr/>
        <p:txBody>
          <a:bodyPr/>
          <a:lstStyle/>
          <a:p>
            <a:fld id="{3833B69B-7AB1-4B42-A4FA-38AB97B49001}" type="datetimeFigureOut">
              <a:rPr lang="en-US" smtClean="0"/>
              <a:t>1/13/2021</a:t>
            </a:fld>
            <a:endParaRPr lang="en-US"/>
          </a:p>
        </p:txBody>
      </p:sp>
      <p:sp>
        <p:nvSpPr>
          <p:cNvPr id="5" name="Footer Placeholder 4">
            <a:extLst>
              <a:ext uri="{FF2B5EF4-FFF2-40B4-BE49-F238E27FC236}">
                <a16:creationId xmlns:a16="http://schemas.microsoft.com/office/drawing/2014/main" id="{40E192FC-DF2F-4786-993A-E4457B5135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C1A4CE-CD1E-46C3-B31C-8A1FEC14E0AD}"/>
              </a:ext>
            </a:extLst>
          </p:cNvPr>
          <p:cNvSpPr>
            <a:spLocks noGrp="1"/>
          </p:cNvSpPr>
          <p:nvPr>
            <p:ph type="sldNum" sz="quarter" idx="12"/>
          </p:nvPr>
        </p:nvSpPr>
        <p:spPr/>
        <p:txBody>
          <a:bodyPr/>
          <a:lstStyle/>
          <a:p>
            <a:fld id="{0E20C009-5F04-4F37-BB93-C242FA4EC3EA}" type="slidenum">
              <a:rPr lang="en-US" smtClean="0"/>
              <a:t>‹#›</a:t>
            </a:fld>
            <a:endParaRPr lang="en-US"/>
          </a:p>
        </p:txBody>
      </p:sp>
    </p:spTree>
    <p:extLst>
      <p:ext uri="{BB962C8B-B14F-4D97-AF65-F5344CB8AC3E}">
        <p14:creationId xmlns:p14="http://schemas.microsoft.com/office/powerpoint/2010/main" val="122120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4A503-04D3-43B1-B811-B3E7116973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C5530B-CA43-4312-915C-BFEC8F663F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4F7C02-EEC9-461F-8B78-B32AE660E012}"/>
              </a:ext>
            </a:extLst>
          </p:cNvPr>
          <p:cNvSpPr>
            <a:spLocks noGrp="1"/>
          </p:cNvSpPr>
          <p:nvPr>
            <p:ph type="dt" sz="half" idx="10"/>
          </p:nvPr>
        </p:nvSpPr>
        <p:spPr/>
        <p:txBody>
          <a:bodyPr/>
          <a:lstStyle/>
          <a:p>
            <a:fld id="{3833B69B-7AB1-4B42-A4FA-38AB97B49001}" type="datetimeFigureOut">
              <a:rPr lang="en-US" smtClean="0"/>
              <a:t>1/13/2021</a:t>
            </a:fld>
            <a:endParaRPr lang="en-US"/>
          </a:p>
        </p:txBody>
      </p:sp>
      <p:sp>
        <p:nvSpPr>
          <p:cNvPr id="5" name="Footer Placeholder 4">
            <a:extLst>
              <a:ext uri="{FF2B5EF4-FFF2-40B4-BE49-F238E27FC236}">
                <a16:creationId xmlns:a16="http://schemas.microsoft.com/office/drawing/2014/main" id="{DBB93BE2-76E8-41BD-9116-7E93416032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0C7A97-7C71-4BA3-AEFA-82E0CCF54C8F}"/>
              </a:ext>
            </a:extLst>
          </p:cNvPr>
          <p:cNvSpPr>
            <a:spLocks noGrp="1"/>
          </p:cNvSpPr>
          <p:nvPr>
            <p:ph type="sldNum" sz="quarter" idx="12"/>
          </p:nvPr>
        </p:nvSpPr>
        <p:spPr/>
        <p:txBody>
          <a:bodyPr/>
          <a:lstStyle/>
          <a:p>
            <a:fld id="{0E20C009-5F04-4F37-BB93-C242FA4EC3EA}" type="slidenum">
              <a:rPr lang="en-US" smtClean="0"/>
              <a:t>‹#›</a:t>
            </a:fld>
            <a:endParaRPr lang="en-US"/>
          </a:p>
        </p:txBody>
      </p:sp>
    </p:spTree>
    <p:extLst>
      <p:ext uri="{BB962C8B-B14F-4D97-AF65-F5344CB8AC3E}">
        <p14:creationId xmlns:p14="http://schemas.microsoft.com/office/powerpoint/2010/main" val="1411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048020-77F1-4A79-B260-F9A90C2EC1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9420C7-1BE8-4D22-BEBF-1331B641C9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678AB5-D0D0-4546-852A-5E2D86117E02}"/>
              </a:ext>
            </a:extLst>
          </p:cNvPr>
          <p:cNvSpPr>
            <a:spLocks noGrp="1"/>
          </p:cNvSpPr>
          <p:nvPr>
            <p:ph type="dt" sz="half" idx="10"/>
          </p:nvPr>
        </p:nvSpPr>
        <p:spPr/>
        <p:txBody>
          <a:bodyPr/>
          <a:lstStyle/>
          <a:p>
            <a:fld id="{3833B69B-7AB1-4B42-A4FA-38AB97B49001}" type="datetimeFigureOut">
              <a:rPr lang="en-US" smtClean="0"/>
              <a:t>1/13/2021</a:t>
            </a:fld>
            <a:endParaRPr lang="en-US"/>
          </a:p>
        </p:txBody>
      </p:sp>
      <p:sp>
        <p:nvSpPr>
          <p:cNvPr id="5" name="Footer Placeholder 4">
            <a:extLst>
              <a:ext uri="{FF2B5EF4-FFF2-40B4-BE49-F238E27FC236}">
                <a16:creationId xmlns:a16="http://schemas.microsoft.com/office/drawing/2014/main" id="{913A776A-163D-4AB7-80E1-DA77DF1417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132745-B2BF-4B8D-B7FA-968559CCCD0E}"/>
              </a:ext>
            </a:extLst>
          </p:cNvPr>
          <p:cNvSpPr>
            <a:spLocks noGrp="1"/>
          </p:cNvSpPr>
          <p:nvPr>
            <p:ph type="sldNum" sz="quarter" idx="12"/>
          </p:nvPr>
        </p:nvSpPr>
        <p:spPr/>
        <p:txBody>
          <a:bodyPr/>
          <a:lstStyle/>
          <a:p>
            <a:fld id="{0E20C009-5F04-4F37-BB93-C242FA4EC3EA}" type="slidenum">
              <a:rPr lang="en-US" smtClean="0"/>
              <a:t>‹#›</a:t>
            </a:fld>
            <a:endParaRPr lang="en-US"/>
          </a:p>
        </p:txBody>
      </p:sp>
    </p:spTree>
    <p:extLst>
      <p:ext uri="{BB962C8B-B14F-4D97-AF65-F5344CB8AC3E}">
        <p14:creationId xmlns:p14="http://schemas.microsoft.com/office/powerpoint/2010/main" val="89584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E0A3C-F195-46A1-8450-3313A58BCE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032C8F-4CBD-453D-8F88-A60D0535FB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43CB40-3087-4E16-B80B-427D79719BD2}"/>
              </a:ext>
            </a:extLst>
          </p:cNvPr>
          <p:cNvSpPr>
            <a:spLocks noGrp="1"/>
          </p:cNvSpPr>
          <p:nvPr>
            <p:ph type="dt" sz="half" idx="10"/>
          </p:nvPr>
        </p:nvSpPr>
        <p:spPr/>
        <p:txBody>
          <a:bodyPr/>
          <a:lstStyle/>
          <a:p>
            <a:fld id="{3833B69B-7AB1-4B42-A4FA-38AB97B49001}" type="datetimeFigureOut">
              <a:rPr lang="en-US" smtClean="0"/>
              <a:t>1/13/2021</a:t>
            </a:fld>
            <a:endParaRPr lang="en-US"/>
          </a:p>
        </p:txBody>
      </p:sp>
      <p:sp>
        <p:nvSpPr>
          <p:cNvPr id="5" name="Footer Placeholder 4">
            <a:extLst>
              <a:ext uri="{FF2B5EF4-FFF2-40B4-BE49-F238E27FC236}">
                <a16:creationId xmlns:a16="http://schemas.microsoft.com/office/drawing/2014/main" id="{4B8CD2BF-04FA-4520-A2D2-B81396D3D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E414A7-7573-46AE-A64D-65C3D32BD211}"/>
              </a:ext>
            </a:extLst>
          </p:cNvPr>
          <p:cNvSpPr>
            <a:spLocks noGrp="1"/>
          </p:cNvSpPr>
          <p:nvPr>
            <p:ph type="sldNum" sz="quarter" idx="12"/>
          </p:nvPr>
        </p:nvSpPr>
        <p:spPr/>
        <p:txBody>
          <a:bodyPr/>
          <a:lstStyle/>
          <a:p>
            <a:fld id="{0E20C009-5F04-4F37-BB93-C242FA4EC3EA}" type="slidenum">
              <a:rPr lang="en-US" smtClean="0"/>
              <a:t>‹#›</a:t>
            </a:fld>
            <a:endParaRPr lang="en-US"/>
          </a:p>
        </p:txBody>
      </p:sp>
    </p:spTree>
    <p:extLst>
      <p:ext uri="{BB962C8B-B14F-4D97-AF65-F5344CB8AC3E}">
        <p14:creationId xmlns:p14="http://schemas.microsoft.com/office/powerpoint/2010/main" val="325774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B832-9B0F-416B-BEBC-95247666E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173745-FDC5-47A9-B62F-05FBB9F7BA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6CD67D-8C3D-44CE-9792-DEC3410E3426}"/>
              </a:ext>
            </a:extLst>
          </p:cNvPr>
          <p:cNvSpPr>
            <a:spLocks noGrp="1"/>
          </p:cNvSpPr>
          <p:nvPr>
            <p:ph type="dt" sz="half" idx="10"/>
          </p:nvPr>
        </p:nvSpPr>
        <p:spPr/>
        <p:txBody>
          <a:bodyPr/>
          <a:lstStyle/>
          <a:p>
            <a:fld id="{3833B69B-7AB1-4B42-A4FA-38AB97B49001}" type="datetimeFigureOut">
              <a:rPr lang="en-US" smtClean="0"/>
              <a:t>1/13/2021</a:t>
            </a:fld>
            <a:endParaRPr lang="en-US"/>
          </a:p>
        </p:txBody>
      </p:sp>
      <p:sp>
        <p:nvSpPr>
          <p:cNvPr id="5" name="Footer Placeholder 4">
            <a:extLst>
              <a:ext uri="{FF2B5EF4-FFF2-40B4-BE49-F238E27FC236}">
                <a16:creationId xmlns:a16="http://schemas.microsoft.com/office/drawing/2014/main" id="{4848FCF2-2488-4C42-B909-4A6F59B92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8ED2E2-5EB7-47D7-BAB1-962335AE7A82}"/>
              </a:ext>
            </a:extLst>
          </p:cNvPr>
          <p:cNvSpPr>
            <a:spLocks noGrp="1"/>
          </p:cNvSpPr>
          <p:nvPr>
            <p:ph type="sldNum" sz="quarter" idx="12"/>
          </p:nvPr>
        </p:nvSpPr>
        <p:spPr/>
        <p:txBody>
          <a:bodyPr/>
          <a:lstStyle/>
          <a:p>
            <a:fld id="{0E20C009-5F04-4F37-BB93-C242FA4EC3EA}" type="slidenum">
              <a:rPr lang="en-US" smtClean="0"/>
              <a:t>‹#›</a:t>
            </a:fld>
            <a:endParaRPr lang="en-US"/>
          </a:p>
        </p:txBody>
      </p:sp>
    </p:spTree>
    <p:extLst>
      <p:ext uri="{BB962C8B-B14F-4D97-AF65-F5344CB8AC3E}">
        <p14:creationId xmlns:p14="http://schemas.microsoft.com/office/powerpoint/2010/main" val="119319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34F39-9A02-4454-8E72-E84E598C34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CC12EE-8B01-4FEA-8BDB-0DAFE37BF8A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76768A-D722-473C-9E91-3F60C765A8E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60B977-1CFA-4EC7-8219-8C28E3144B42}"/>
              </a:ext>
            </a:extLst>
          </p:cNvPr>
          <p:cNvSpPr>
            <a:spLocks noGrp="1"/>
          </p:cNvSpPr>
          <p:nvPr>
            <p:ph type="dt" sz="half" idx="10"/>
          </p:nvPr>
        </p:nvSpPr>
        <p:spPr/>
        <p:txBody>
          <a:bodyPr/>
          <a:lstStyle/>
          <a:p>
            <a:fld id="{3833B69B-7AB1-4B42-A4FA-38AB97B49001}" type="datetimeFigureOut">
              <a:rPr lang="en-US" smtClean="0"/>
              <a:t>1/13/2021</a:t>
            </a:fld>
            <a:endParaRPr lang="en-US"/>
          </a:p>
        </p:txBody>
      </p:sp>
      <p:sp>
        <p:nvSpPr>
          <p:cNvPr id="6" name="Footer Placeholder 5">
            <a:extLst>
              <a:ext uri="{FF2B5EF4-FFF2-40B4-BE49-F238E27FC236}">
                <a16:creationId xmlns:a16="http://schemas.microsoft.com/office/drawing/2014/main" id="{018007AF-8F5F-42F5-9CF5-8F41A258DB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0910C-C7BE-45BB-B553-A5B4D9E47ADE}"/>
              </a:ext>
            </a:extLst>
          </p:cNvPr>
          <p:cNvSpPr>
            <a:spLocks noGrp="1"/>
          </p:cNvSpPr>
          <p:nvPr>
            <p:ph type="sldNum" sz="quarter" idx="12"/>
          </p:nvPr>
        </p:nvSpPr>
        <p:spPr/>
        <p:txBody>
          <a:bodyPr/>
          <a:lstStyle/>
          <a:p>
            <a:fld id="{0E20C009-5F04-4F37-BB93-C242FA4EC3EA}" type="slidenum">
              <a:rPr lang="en-US" smtClean="0"/>
              <a:t>‹#›</a:t>
            </a:fld>
            <a:endParaRPr lang="en-US"/>
          </a:p>
        </p:txBody>
      </p:sp>
    </p:spTree>
    <p:extLst>
      <p:ext uri="{BB962C8B-B14F-4D97-AF65-F5344CB8AC3E}">
        <p14:creationId xmlns:p14="http://schemas.microsoft.com/office/powerpoint/2010/main" val="274254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9CFE1-1AD9-473B-A231-72926D2005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584828-FEFD-4587-ABB4-EB609D0D94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F58277C-391D-4064-8746-21D69F64F18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BAC0D0-4732-4E4E-8C44-868F6532DB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20ACEDF-FE9D-42D8-A8E7-00E6ABBD1F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739C3C-D9B0-460C-9017-E4169E40BACC}"/>
              </a:ext>
            </a:extLst>
          </p:cNvPr>
          <p:cNvSpPr>
            <a:spLocks noGrp="1"/>
          </p:cNvSpPr>
          <p:nvPr>
            <p:ph type="dt" sz="half" idx="10"/>
          </p:nvPr>
        </p:nvSpPr>
        <p:spPr/>
        <p:txBody>
          <a:bodyPr/>
          <a:lstStyle/>
          <a:p>
            <a:fld id="{3833B69B-7AB1-4B42-A4FA-38AB97B49001}" type="datetimeFigureOut">
              <a:rPr lang="en-US" smtClean="0"/>
              <a:t>1/13/2021</a:t>
            </a:fld>
            <a:endParaRPr lang="en-US"/>
          </a:p>
        </p:txBody>
      </p:sp>
      <p:sp>
        <p:nvSpPr>
          <p:cNvPr id="8" name="Footer Placeholder 7">
            <a:extLst>
              <a:ext uri="{FF2B5EF4-FFF2-40B4-BE49-F238E27FC236}">
                <a16:creationId xmlns:a16="http://schemas.microsoft.com/office/drawing/2014/main" id="{3FACC9B1-C0E4-4AFC-AF49-F7429A3FA5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2745BB-98F6-4239-AA6F-37FA2875D448}"/>
              </a:ext>
            </a:extLst>
          </p:cNvPr>
          <p:cNvSpPr>
            <a:spLocks noGrp="1"/>
          </p:cNvSpPr>
          <p:nvPr>
            <p:ph type="sldNum" sz="quarter" idx="12"/>
          </p:nvPr>
        </p:nvSpPr>
        <p:spPr/>
        <p:txBody>
          <a:bodyPr/>
          <a:lstStyle/>
          <a:p>
            <a:fld id="{0E20C009-5F04-4F37-BB93-C242FA4EC3EA}" type="slidenum">
              <a:rPr lang="en-US" smtClean="0"/>
              <a:t>‹#›</a:t>
            </a:fld>
            <a:endParaRPr lang="en-US"/>
          </a:p>
        </p:txBody>
      </p:sp>
    </p:spTree>
    <p:extLst>
      <p:ext uri="{BB962C8B-B14F-4D97-AF65-F5344CB8AC3E}">
        <p14:creationId xmlns:p14="http://schemas.microsoft.com/office/powerpoint/2010/main" val="129203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E56-8049-43C3-A482-312CF2D859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4E8C2A-0C25-4EC2-B262-58B6D84AE686}"/>
              </a:ext>
            </a:extLst>
          </p:cNvPr>
          <p:cNvSpPr>
            <a:spLocks noGrp="1"/>
          </p:cNvSpPr>
          <p:nvPr>
            <p:ph type="dt" sz="half" idx="10"/>
          </p:nvPr>
        </p:nvSpPr>
        <p:spPr/>
        <p:txBody>
          <a:bodyPr/>
          <a:lstStyle/>
          <a:p>
            <a:fld id="{3833B69B-7AB1-4B42-A4FA-38AB97B49001}" type="datetimeFigureOut">
              <a:rPr lang="en-US" smtClean="0"/>
              <a:t>1/13/2021</a:t>
            </a:fld>
            <a:endParaRPr lang="en-US"/>
          </a:p>
        </p:txBody>
      </p:sp>
      <p:sp>
        <p:nvSpPr>
          <p:cNvPr id="4" name="Footer Placeholder 3">
            <a:extLst>
              <a:ext uri="{FF2B5EF4-FFF2-40B4-BE49-F238E27FC236}">
                <a16:creationId xmlns:a16="http://schemas.microsoft.com/office/drawing/2014/main" id="{68852A9D-3B10-4FF9-BE36-8319EE9CE3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A5A385-065F-4BA2-8734-1988ED2CA316}"/>
              </a:ext>
            </a:extLst>
          </p:cNvPr>
          <p:cNvSpPr>
            <a:spLocks noGrp="1"/>
          </p:cNvSpPr>
          <p:nvPr>
            <p:ph type="sldNum" sz="quarter" idx="12"/>
          </p:nvPr>
        </p:nvSpPr>
        <p:spPr/>
        <p:txBody>
          <a:bodyPr/>
          <a:lstStyle/>
          <a:p>
            <a:fld id="{0E20C009-5F04-4F37-BB93-C242FA4EC3EA}" type="slidenum">
              <a:rPr lang="en-US" smtClean="0"/>
              <a:t>‹#›</a:t>
            </a:fld>
            <a:endParaRPr lang="en-US"/>
          </a:p>
        </p:txBody>
      </p:sp>
    </p:spTree>
    <p:extLst>
      <p:ext uri="{BB962C8B-B14F-4D97-AF65-F5344CB8AC3E}">
        <p14:creationId xmlns:p14="http://schemas.microsoft.com/office/powerpoint/2010/main" val="349201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8F7FE2-F1B8-47EE-83B7-F3B5F4CFDD2A}"/>
              </a:ext>
            </a:extLst>
          </p:cNvPr>
          <p:cNvSpPr>
            <a:spLocks noGrp="1"/>
          </p:cNvSpPr>
          <p:nvPr>
            <p:ph type="dt" sz="half" idx="10"/>
          </p:nvPr>
        </p:nvSpPr>
        <p:spPr/>
        <p:txBody>
          <a:bodyPr/>
          <a:lstStyle/>
          <a:p>
            <a:fld id="{3833B69B-7AB1-4B42-A4FA-38AB97B49001}" type="datetimeFigureOut">
              <a:rPr lang="en-US" smtClean="0"/>
              <a:t>1/13/2021</a:t>
            </a:fld>
            <a:endParaRPr lang="en-US"/>
          </a:p>
        </p:txBody>
      </p:sp>
      <p:sp>
        <p:nvSpPr>
          <p:cNvPr id="3" name="Footer Placeholder 2">
            <a:extLst>
              <a:ext uri="{FF2B5EF4-FFF2-40B4-BE49-F238E27FC236}">
                <a16:creationId xmlns:a16="http://schemas.microsoft.com/office/drawing/2014/main" id="{CCFD2247-A016-43AE-98BF-56FF8BCDD9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74C9A6-4458-47BE-9F9E-81BD422A7774}"/>
              </a:ext>
            </a:extLst>
          </p:cNvPr>
          <p:cNvSpPr>
            <a:spLocks noGrp="1"/>
          </p:cNvSpPr>
          <p:nvPr>
            <p:ph type="sldNum" sz="quarter" idx="12"/>
          </p:nvPr>
        </p:nvSpPr>
        <p:spPr/>
        <p:txBody>
          <a:bodyPr/>
          <a:lstStyle/>
          <a:p>
            <a:fld id="{0E20C009-5F04-4F37-BB93-C242FA4EC3EA}" type="slidenum">
              <a:rPr lang="en-US" smtClean="0"/>
              <a:t>‹#›</a:t>
            </a:fld>
            <a:endParaRPr lang="en-US"/>
          </a:p>
        </p:txBody>
      </p:sp>
    </p:spTree>
    <p:extLst>
      <p:ext uri="{BB962C8B-B14F-4D97-AF65-F5344CB8AC3E}">
        <p14:creationId xmlns:p14="http://schemas.microsoft.com/office/powerpoint/2010/main" val="110586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B687F-AA33-42A5-80E2-23682569B8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0E3E8D-4F8F-4EF0-ADDB-5246B09CFD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6C28B-1689-49F0-AA27-70E14EA86E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A0830D-57EF-40EA-B97C-17E05669BCD9}"/>
              </a:ext>
            </a:extLst>
          </p:cNvPr>
          <p:cNvSpPr>
            <a:spLocks noGrp="1"/>
          </p:cNvSpPr>
          <p:nvPr>
            <p:ph type="dt" sz="half" idx="10"/>
          </p:nvPr>
        </p:nvSpPr>
        <p:spPr/>
        <p:txBody>
          <a:bodyPr/>
          <a:lstStyle/>
          <a:p>
            <a:fld id="{3833B69B-7AB1-4B42-A4FA-38AB97B49001}" type="datetimeFigureOut">
              <a:rPr lang="en-US" smtClean="0"/>
              <a:t>1/13/2021</a:t>
            </a:fld>
            <a:endParaRPr lang="en-US"/>
          </a:p>
        </p:txBody>
      </p:sp>
      <p:sp>
        <p:nvSpPr>
          <p:cNvPr id="6" name="Footer Placeholder 5">
            <a:extLst>
              <a:ext uri="{FF2B5EF4-FFF2-40B4-BE49-F238E27FC236}">
                <a16:creationId xmlns:a16="http://schemas.microsoft.com/office/drawing/2014/main" id="{ABF49F43-4FAE-4BD8-A6AF-D19E8CFB30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E1D406-4B09-4CF4-A126-3EBB39B7188C}"/>
              </a:ext>
            </a:extLst>
          </p:cNvPr>
          <p:cNvSpPr>
            <a:spLocks noGrp="1"/>
          </p:cNvSpPr>
          <p:nvPr>
            <p:ph type="sldNum" sz="quarter" idx="12"/>
          </p:nvPr>
        </p:nvSpPr>
        <p:spPr/>
        <p:txBody>
          <a:bodyPr/>
          <a:lstStyle/>
          <a:p>
            <a:fld id="{0E20C009-5F04-4F37-BB93-C242FA4EC3EA}" type="slidenum">
              <a:rPr lang="en-US" smtClean="0"/>
              <a:t>‹#›</a:t>
            </a:fld>
            <a:endParaRPr lang="en-US"/>
          </a:p>
        </p:txBody>
      </p:sp>
    </p:spTree>
    <p:extLst>
      <p:ext uri="{BB962C8B-B14F-4D97-AF65-F5344CB8AC3E}">
        <p14:creationId xmlns:p14="http://schemas.microsoft.com/office/powerpoint/2010/main" val="3659436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CC062-55BC-49AF-BF86-7A1B3BBFF6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EFEDD8-994C-4EC5-A26D-5349CC4F94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28E7CB-F633-4FCC-B3DA-BC4D6AD5B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2FB8CF-2097-4AAE-B96F-E48BB149D02E}"/>
              </a:ext>
            </a:extLst>
          </p:cNvPr>
          <p:cNvSpPr>
            <a:spLocks noGrp="1"/>
          </p:cNvSpPr>
          <p:nvPr>
            <p:ph type="dt" sz="half" idx="10"/>
          </p:nvPr>
        </p:nvSpPr>
        <p:spPr/>
        <p:txBody>
          <a:bodyPr/>
          <a:lstStyle/>
          <a:p>
            <a:fld id="{3833B69B-7AB1-4B42-A4FA-38AB97B49001}" type="datetimeFigureOut">
              <a:rPr lang="en-US" smtClean="0"/>
              <a:t>1/13/2021</a:t>
            </a:fld>
            <a:endParaRPr lang="en-US"/>
          </a:p>
        </p:txBody>
      </p:sp>
      <p:sp>
        <p:nvSpPr>
          <p:cNvPr id="6" name="Footer Placeholder 5">
            <a:extLst>
              <a:ext uri="{FF2B5EF4-FFF2-40B4-BE49-F238E27FC236}">
                <a16:creationId xmlns:a16="http://schemas.microsoft.com/office/drawing/2014/main" id="{26C9439E-7E7A-49D7-88EA-A226D6409F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86A374-17C0-40B9-9307-924E6F39D0CE}"/>
              </a:ext>
            </a:extLst>
          </p:cNvPr>
          <p:cNvSpPr>
            <a:spLocks noGrp="1"/>
          </p:cNvSpPr>
          <p:nvPr>
            <p:ph type="sldNum" sz="quarter" idx="12"/>
          </p:nvPr>
        </p:nvSpPr>
        <p:spPr/>
        <p:txBody>
          <a:bodyPr/>
          <a:lstStyle/>
          <a:p>
            <a:fld id="{0E20C009-5F04-4F37-BB93-C242FA4EC3EA}" type="slidenum">
              <a:rPr lang="en-US" smtClean="0"/>
              <a:t>‹#›</a:t>
            </a:fld>
            <a:endParaRPr lang="en-US"/>
          </a:p>
        </p:txBody>
      </p:sp>
    </p:spTree>
    <p:extLst>
      <p:ext uri="{BB962C8B-B14F-4D97-AF65-F5344CB8AC3E}">
        <p14:creationId xmlns:p14="http://schemas.microsoft.com/office/powerpoint/2010/main" val="3553577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7060B1-26FD-490A-A372-92EBEA476C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B567BA-B778-42ED-B82A-D57E624787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F01D0-C4D2-4FE4-B842-883B096C1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3B69B-7AB1-4B42-A4FA-38AB97B49001}" type="datetimeFigureOut">
              <a:rPr lang="en-US" smtClean="0"/>
              <a:t>1/13/2021</a:t>
            </a:fld>
            <a:endParaRPr lang="en-US"/>
          </a:p>
        </p:txBody>
      </p:sp>
      <p:sp>
        <p:nvSpPr>
          <p:cNvPr id="5" name="Footer Placeholder 4">
            <a:extLst>
              <a:ext uri="{FF2B5EF4-FFF2-40B4-BE49-F238E27FC236}">
                <a16:creationId xmlns:a16="http://schemas.microsoft.com/office/drawing/2014/main" id="{57818D0D-7231-4C71-87DC-B94349CC01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F63233-D439-4A2C-92AB-90F32C9CA1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0C009-5F04-4F37-BB93-C242FA4EC3EA}" type="slidenum">
              <a:rPr lang="en-US" smtClean="0"/>
              <a:t>‹#›</a:t>
            </a:fld>
            <a:endParaRPr lang="en-US"/>
          </a:p>
        </p:txBody>
      </p:sp>
    </p:spTree>
    <p:extLst>
      <p:ext uri="{BB962C8B-B14F-4D97-AF65-F5344CB8AC3E}">
        <p14:creationId xmlns:p14="http://schemas.microsoft.com/office/powerpoint/2010/main" val="2956451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hancockcollege.edu/veterans/calvet_feewaiver.ph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app=desktop&amp;v=sPAX1yFn2w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hancockcollege.edu/finaid/documents/Veterans_Info_Packet_Revised_01-2019.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3104B-8E74-4F1B-A0DD-BA3C6CBCDC69}"/>
              </a:ext>
            </a:extLst>
          </p:cNvPr>
          <p:cNvSpPr>
            <a:spLocks noGrp="1"/>
          </p:cNvSpPr>
          <p:nvPr>
            <p:ph type="ctrTitle"/>
          </p:nvPr>
        </p:nvSpPr>
        <p:spPr/>
        <p:txBody>
          <a:bodyPr/>
          <a:lstStyle/>
          <a:p>
            <a:r>
              <a:rPr lang="en-US" dirty="0"/>
              <a:t>Military Affiliated Students and Education Benefits</a:t>
            </a:r>
          </a:p>
        </p:txBody>
      </p:sp>
    </p:spTree>
    <p:extLst>
      <p:ext uri="{BB962C8B-B14F-4D97-AF65-F5344CB8AC3E}">
        <p14:creationId xmlns:p14="http://schemas.microsoft.com/office/powerpoint/2010/main" val="832001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D0AC7-A30C-444C-800F-256BB43C87D6}"/>
              </a:ext>
            </a:extLst>
          </p:cNvPr>
          <p:cNvSpPr>
            <a:spLocks noGrp="1"/>
          </p:cNvSpPr>
          <p:nvPr>
            <p:ph type="title"/>
          </p:nvPr>
        </p:nvSpPr>
        <p:spPr>
          <a:xfrm>
            <a:off x="1128486" y="2397125"/>
            <a:ext cx="10515600" cy="1325563"/>
          </a:xfrm>
        </p:spPr>
        <p:txBody>
          <a:bodyPr/>
          <a:lstStyle/>
          <a:p>
            <a:pPr algn="ctr"/>
            <a:r>
              <a:rPr lang="en-US" dirty="0"/>
              <a:t>Education Benefits by Chapter</a:t>
            </a:r>
          </a:p>
        </p:txBody>
      </p:sp>
    </p:spTree>
    <p:extLst>
      <p:ext uri="{BB962C8B-B14F-4D97-AF65-F5344CB8AC3E}">
        <p14:creationId xmlns:p14="http://schemas.microsoft.com/office/powerpoint/2010/main" val="2418670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A2B71-2F29-4A68-B1A8-156399C34E22}"/>
              </a:ext>
            </a:extLst>
          </p:cNvPr>
          <p:cNvSpPr>
            <a:spLocks noGrp="1"/>
          </p:cNvSpPr>
          <p:nvPr>
            <p:ph type="title"/>
          </p:nvPr>
        </p:nvSpPr>
        <p:spPr/>
        <p:txBody>
          <a:bodyPr/>
          <a:lstStyle/>
          <a:p>
            <a:r>
              <a:rPr lang="en-US" dirty="0"/>
              <a:t>Chapter 33: Post 9/11</a:t>
            </a:r>
          </a:p>
        </p:txBody>
      </p:sp>
      <p:graphicFrame>
        <p:nvGraphicFramePr>
          <p:cNvPr id="4" name="Content Placeholder 3">
            <a:extLst>
              <a:ext uri="{FF2B5EF4-FFF2-40B4-BE49-F238E27FC236}">
                <a16:creationId xmlns:a16="http://schemas.microsoft.com/office/drawing/2014/main" id="{4DF419A8-5FAB-45E2-BE15-30973CBB8BC5}"/>
              </a:ext>
            </a:extLst>
          </p:cNvPr>
          <p:cNvGraphicFramePr>
            <a:graphicFrameLocks noGrp="1"/>
          </p:cNvGraphicFramePr>
          <p:nvPr>
            <p:ph idx="1"/>
            <p:extLst>
              <p:ext uri="{D42A27DB-BD31-4B8C-83A1-F6EECF244321}">
                <p14:modId xmlns:p14="http://schemas.microsoft.com/office/powerpoint/2010/main" val="868277651"/>
              </p:ext>
            </p:extLst>
          </p:nvPr>
        </p:nvGraphicFramePr>
        <p:xfrm>
          <a:off x="275771" y="1825624"/>
          <a:ext cx="11654972" cy="2543176"/>
        </p:xfrm>
        <a:graphic>
          <a:graphicData uri="http://schemas.openxmlformats.org/drawingml/2006/table">
            <a:tbl>
              <a:tblPr firstRow="1" bandRow="1">
                <a:tableStyleId>{5C22544A-7EE6-4342-B048-85BDC9FD1C3A}</a:tableStyleId>
              </a:tblPr>
              <a:tblGrid>
                <a:gridCol w="1664996">
                  <a:extLst>
                    <a:ext uri="{9D8B030D-6E8A-4147-A177-3AD203B41FA5}">
                      <a16:colId xmlns:a16="http://schemas.microsoft.com/office/drawing/2014/main" val="459840481"/>
                    </a:ext>
                  </a:extLst>
                </a:gridCol>
                <a:gridCol w="1664996">
                  <a:extLst>
                    <a:ext uri="{9D8B030D-6E8A-4147-A177-3AD203B41FA5}">
                      <a16:colId xmlns:a16="http://schemas.microsoft.com/office/drawing/2014/main" val="1871643200"/>
                    </a:ext>
                  </a:extLst>
                </a:gridCol>
                <a:gridCol w="1664996">
                  <a:extLst>
                    <a:ext uri="{9D8B030D-6E8A-4147-A177-3AD203B41FA5}">
                      <a16:colId xmlns:a16="http://schemas.microsoft.com/office/drawing/2014/main" val="3652686036"/>
                    </a:ext>
                  </a:extLst>
                </a:gridCol>
                <a:gridCol w="1664996">
                  <a:extLst>
                    <a:ext uri="{9D8B030D-6E8A-4147-A177-3AD203B41FA5}">
                      <a16:colId xmlns:a16="http://schemas.microsoft.com/office/drawing/2014/main" val="3359004286"/>
                    </a:ext>
                  </a:extLst>
                </a:gridCol>
                <a:gridCol w="1664996">
                  <a:extLst>
                    <a:ext uri="{9D8B030D-6E8A-4147-A177-3AD203B41FA5}">
                      <a16:colId xmlns:a16="http://schemas.microsoft.com/office/drawing/2014/main" val="477351010"/>
                    </a:ext>
                  </a:extLst>
                </a:gridCol>
                <a:gridCol w="1664996">
                  <a:extLst>
                    <a:ext uri="{9D8B030D-6E8A-4147-A177-3AD203B41FA5}">
                      <a16:colId xmlns:a16="http://schemas.microsoft.com/office/drawing/2014/main" val="2414914162"/>
                    </a:ext>
                  </a:extLst>
                </a:gridCol>
                <a:gridCol w="1664996">
                  <a:extLst>
                    <a:ext uri="{9D8B030D-6E8A-4147-A177-3AD203B41FA5}">
                      <a16:colId xmlns:a16="http://schemas.microsoft.com/office/drawing/2014/main" val="1468374168"/>
                    </a:ext>
                  </a:extLst>
                </a:gridCol>
              </a:tblGrid>
              <a:tr h="1271588">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Chapter</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Maximum Months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Duration of Benefits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Degree Training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OJT and Apprenticeship</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Work Study Program</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Tutoring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87420361"/>
                  </a:ext>
                </a:extLst>
              </a:tr>
              <a:tr h="1271588">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33-Post 9/11</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a:effectLst/>
                          <a:latin typeface="Arial Narrow" panose="020B0606020202030204" pitchFamily="34" charset="0"/>
                          <a:ea typeface="Times New Roman" panose="02020603050405020304" pitchFamily="18" charset="0"/>
                          <a:cs typeface="Times New Roman" panose="02020603050405020304" pitchFamily="18" charset="0"/>
                        </a:rPr>
                        <a:t>36 </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a:effectLst/>
                          <a:latin typeface="Arial Narrow" panose="020B0606020202030204" pitchFamily="34" charset="0"/>
                          <a:ea typeface="Times New Roman" panose="02020603050405020304" pitchFamily="18" charset="0"/>
                          <a:cs typeface="Times New Roman" panose="02020603050405020304" pitchFamily="18" charset="0"/>
                        </a:rPr>
                        <a:t>Generally 15 years from last day of active duty</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0669597"/>
                  </a:ext>
                </a:extLst>
              </a:tr>
            </a:tbl>
          </a:graphicData>
        </a:graphic>
      </p:graphicFrame>
    </p:spTree>
    <p:extLst>
      <p:ext uri="{BB962C8B-B14F-4D97-AF65-F5344CB8AC3E}">
        <p14:creationId xmlns:p14="http://schemas.microsoft.com/office/powerpoint/2010/main" val="1314751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FC1C1-B4D8-4925-9D5C-D70C9F0E46AE}"/>
              </a:ext>
            </a:extLst>
          </p:cNvPr>
          <p:cNvSpPr>
            <a:spLocks noGrp="1"/>
          </p:cNvSpPr>
          <p:nvPr>
            <p:ph type="title"/>
          </p:nvPr>
        </p:nvSpPr>
        <p:spPr/>
        <p:txBody>
          <a:bodyPr/>
          <a:lstStyle/>
          <a:p>
            <a:r>
              <a:rPr lang="en-US" dirty="0"/>
              <a:t>Chapter 31: Veteran Readiness and Employment  </a:t>
            </a:r>
          </a:p>
        </p:txBody>
      </p:sp>
      <p:graphicFrame>
        <p:nvGraphicFramePr>
          <p:cNvPr id="5" name="Content Placeholder 4">
            <a:extLst>
              <a:ext uri="{FF2B5EF4-FFF2-40B4-BE49-F238E27FC236}">
                <a16:creationId xmlns:a16="http://schemas.microsoft.com/office/drawing/2014/main" id="{4E099B1C-A99D-413C-A7C5-D94C40F42741}"/>
              </a:ext>
            </a:extLst>
          </p:cNvPr>
          <p:cNvGraphicFramePr>
            <a:graphicFrameLocks noGrp="1"/>
          </p:cNvGraphicFramePr>
          <p:nvPr>
            <p:ph idx="1"/>
            <p:extLst>
              <p:ext uri="{D42A27DB-BD31-4B8C-83A1-F6EECF244321}">
                <p14:modId xmlns:p14="http://schemas.microsoft.com/office/powerpoint/2010/main" val="4152207872"/>
              </p:ext>
            </p:extLst>
          </p:nvPr>
        </p:nvGraphicFramePr>
        <p:xfrm>
          <a:off x="838200" y="1825625"/>
          <a:ext cx="10515603" cy="2834640"/>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4046384283"/>
                    </a:ext>
                  </a:extLst>
                </a:gridCol>
                <a:gridCol w="1502229">
                  <a:extLst>
                    <a:ext uri="{9D8B030D-6E8A-4147-A177-3AD203B41FA5}">
                      <a16:colId xmlns:a16="http://schemas.microsoft.com/office/drawing/2014/main" val="3224734283"/>
                    </a:ext>
                  </a:extLst>
                </a:gridCol>
                <a:gridCol w="1502229">
                  <a:extLst>
                    <a:ext uri="{9D8B030D-6E8A-4147-A177-3AD203B41FA5}">
                      <a16:colId xmlns:a16="http://schemas.microsoft.com/office/drawing/2014/main" val="3716068598"/>
                    </a:ext>
                  </a:extLst>
                </a:gridCol>
                <a:gridCol w="1502229">
                  <a:extLst>
                    <a:ext uri="{9D8B030D-6E8A-4147-A177-3AD203B41FA5}">
                      <a16:colId xmlns:a16="http://schemas.microsoft.com/office/drawing/2014/main" val="2385442193"/>
                    </a:ext>
                  </a:extLst>
                </a:gridCol>
                <a:gridCol w="1502229">
                  <a:extLst>
                    <a:ext uri="{9D8B030D-6E8A-4147-A177-3AD203B41FA5}">
                      <a16:colId xmlns:a16="http://schemas.microsoft.com/office/drawing/2014/main" val="736639377"/>
                    </a:ext>
                  </a:extLst>
                </a:gridCol>
                <a:gridCol w="1502229">
                  <a:extLst>
                    <a:ext uri="{9D8B030D-6E8A-4147-A177-3AD203B41FA5}">
                      <a16:colId xmlns:a16="http://schemas.microsoft.com/office/drawing/2014/main" val="2327637498"/>
                    </a:ext>
                  </a:extLst>
                </a:gridCol>
                <a:gridCol w="1502229">
                  <a:extLst>
                    <a:ext uri="{9D8B030D-6E8A-4147-A177-3AD203B41FA5}">
                      <a16:colId xmlns:a16="http://schemas.microsoft.com/office/drawing/2014/main" val="1751788656"/>
                    </a:ext>
                  </a:extLst>
                </a:gridCol>
              </a:tblGrid>
              <a:tr h="370840">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Chapter</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Maximum Months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Duration of Benefits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Degree Training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1800" b="1" dirty="0">
                          <a:effectLst/>
                          <a:latin typeface="Arial Narrow" panose="020B0606020202030204" pitchFamily="34" charset="0"/>
                          <a:ea typeface="Times New Roman" panose="02020603050405020304" pitchFamily="18" charset="0"/>
                          <a:cs typeface="Times New Roman" panose="02020603050405020304" pitchFamily="18" charset="0"/>
                        </a:rPr>
                        <a:t>OJT and Apprenticeship</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Work Study Program</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Tutoring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20375372"/>
                  </a:ext>
                </a:extLst>
              </a:tr>
              <a:tr h="370840">
                <a:tc>
                  <a:txBody>
                    <a:bodyPr/>
                    <a:lstStyle/>
                    <a:p>
                      <a:pPr algn="ctr"/>
                      <a:r>
                        <a:rPr lang="en-US" dirty="0"/>
                        <a:t>31</a:t>
                      </a:r>
                    </a:p>
                  </a:txBody>
                  <a:tcPr anchor="ctr"/>
                </a:tc>
                <a:tc>
                  <a:txBody>
                    <a:bodyPr/>
                    <a:lstStyle/>
                    <a:p>
                      <a:pPr algn="ctr"/>
                      <a:r>
                        <a:rPr lang="en-US" dirty="0"/>
                        <a:t>48 months, but can be extended</a:t>
                      </a:r>
                    </a:p>
                  </a:txBody>
                  <a:tcPr anchor="ctr"/>
                </a:tc>
                <a:tc>
                  <a:txBody>
                    <a:bodyPr/>
                    <a:lstStyle/>
                    <a:p>
                      <a:pPr algn="ctr"/>
                      <a:r>
                        <a:rPr lang="en-US" dirty="0"/>
                        <a:t>12 years from date of separation or date VA notified veteran of eligibility</a:t>
                      </a:r>
                    </a:p>
                  </a:txBody>
                  <a:tcPr anchor="ctr"/>
                </a:tc>
                <a:tc>
                  <a:txBody>
                    <a:bodyPr/>
                    <a:lstStyle/>
                    <a:p>
                      <a:pPr algn="ctr"/>
                      <a:r>
                        <a:rPr lang="en-US" dirty="0"/>
                        <a:t>Yes</a:t>
                      </a:r>
                    </a:p>
                  </a:txBody>
                  <a:tcPr anchor="ctr"/>
                </a:tc>
                <a:tc>
                  <a:txBody>
                    <a:bodyPr/>
                    <a:lstStyle/>
                    <a:p>
                      <a:pPr algn="ctr"/>
                      <a:r>
                        <a:rPr lang="en-US" dirty="0"/>
                        <a:t>Yes</a:t>
                      </a:r>
                    </a:p>
                  </a:txBody>
                  <a:tcPr anchor="ctr"/>
                </a:tc>
                <a:tc>
                  <a:txBody>
                    <a:bodyPr/>
                    <a:lstStyle/>
                    <a:p>
                      <a:pPr algn="ctr"/>
                      <a:r>
                        <a:rPr lang="en-US" dirty="0"/>
                        <a:t>Yes</a:t>
                      </a:r>
                    </a:p>
                  </a:txBody>
                  <a:tcPr anchor="ctr"/>
                </a:tc>
                <a:tc>
                  <a:txBody>
                    <a:bodyPr/>
                    <a:lstStyle/>
                    <a:p>
                      <a:pPr algn="ctr"/>
                      <a:r>
                        <a:rPr lang="en-US" dirty="0"/>
                        <a:t>Yes</a:t>
                      </a:r>
                    </a:p>
                  </a:txBody>
                  <a:tcPr anchor="ctr"/>
                </a:tc>
                <a:extLst>
                  <a:ext uri="{0D108BD9-81ED-4DB2-BD59-A6C34878D82A}">
                    <a16:rowId xmlns:a16="http://schemas.microsoft.com/office/drawing/2014/main" val="1438309438"/>
                  </a:ext>
                </a:extLst>
              </a:tr>
            </a:tbl>
          </a:graphicData>
        </a:graphic>
      </p:graphicFrame>
      <p:sp>
        <p:nvSpPr>
          <p:cNvPr id="6" name="TextBox 5">
            <a:extLst>
              <a:ext uri="{FF2B5EF4-FFF2-40B4-BE49-F238E27FC236}">
                <a16:creationId xmlns:a16="http://schemas.microsoft.com/office/drawing/2014/main" id="{E966D71A-5610-4F45-A235-6A052FC16083}"/>
              </a:ext>
            </a:extLst>
          </p:cNvPr>
          <p:cNvSpPr txBox="1"/>
          <p:nvPr/>
        </p:nvSpPr>
        <p:spPr>
          <a:xfrm>
            <a:off x="653143" y="4905829"/>
            <a:ext cx="10856686" cy="1477328"/>
          </a:xfrm>
          <a:prstGeom prst="rect">
            <a:avLst/>
          </a:prstGeom>
          <a:noFill/>
        </p:spPr>
        <p:txBody>
          <a:bodyPr wrap="square" rtlCol="0">
            <a:spAutoFit/>
          </a:bodyPr>
          <a:lstStyle/>
          <a:p>
            <a:r>
              <a:rPr lang="en-US" dirty="0"/>
              <a:t>OJT: Employers hire Veterans at an apprentice wage, and VR&amp;E supplements the salary up the journeyman wage (up to maximum allowable under OJT). As the Veterans progress through training, the employers begin to pay more of the salary until the Veterans reach journeyman level and the employers are paying the entire salary. VR&amp;E will also pay for any necessary tools. Employers are also eligible for a federal tax credit for hiring an individual who participated in a vocational rehabilitation program.</a:t>
            </a:r>
          </a:p>
        </p:txBody>
      </p:sp>
    </p:spTree>
    <p:extLst>
      <p:ext uri="{BB962C8B-B14F-4D97-AF65-F5344CB8AC3E}">
        <p14:creationId xmlns:p14="http://schemas.microsoft.com/office/powerpoint/2010/main" val="2491139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F604C-A6AB-4465-B36B-925EAE1A2EB0}"/>
              </a:ext>
            </a:extLst>
          </p:cNvPr>
          <p:cNvSpPr>
            <a:spLocks noGrp="1"/>
          </p:cNvSpPr>
          <p:nvPr>
            <p:ph type="title"/>
          </p:nvPr>
        </p:nvSpPr>
        <p:spPr/>
        <p:txBody>
          <a:bodyPr/>
          <a:lstStyle/>
          <a:p>
            <a:r>
              <a:rPr lang="en-US" dirty="0"/>
              <a:t>Chapter 30: Montgomery GI Bill</a:t>
            </a:r>
          </a:p>
        </p:txBody>
      </p:sp>
      <p:graphicFrame>
        <p:nvGraphicFramePr>
          <p:cNvPr id="4" name="Content Placeholder 3">
            <a:extLst>
              <a:ext uri="{FF2B5EF4-FFF2-40B4-BE49-F238E27FC236}">
                <a16:creationId xmlns:a16="http://schemas.microsoft.com/office/drawing/2014/main" id="{1079DA99-2B34-4865-A3BD-7E968F2406D0}"/>
              </a:ext>
            </a:extLst>
          </p:cNvPr>
          <p:cNvGraphicFramePr>
            <a:graphicFrameLocks noGrp="1"/>
          </p:cNvGraphicFramePr>
          <p:nvPr>
            <p:ph idx="1"/>
            <p:extLst>
              <p:ext uri="{D42A27DB-BD31-4B8C-83A1-F6EECF244321}">
                <p14:modId xmlns:p14="http://schemas.microsoft.com/office/powerpoint/2010/main" val="641131826"/>
              </p:ext>
            </p:extLst>
          </p:nvPr>
        </p:nvGraphicFramePr>
        <p:xfrm>
          <a:off x="838200" y="1825625"/>
          <a:ext cx="10515603" cy="1828800"/>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4058802236"/>
                    </a:ext>
                  </a:extLst>
                </a:gridCol>
                <a:gridCol w="1502229">
                  <a:extLst>
                    <a:ext uri="{9D8B030D-6E8A-4147-A177-3AD203B41FA5}">
                      <a16:colId xmlns:a16="http://schemas.microsoft.com/office/drawing/2014/main" val="484222805"/>
                    </a:ext>
                  </a:extLst>
                </a:gridCol>
                <a:gridCol w="1502229">
                  <a:extLst>
                    <a:ext uri="{9D8B030D-6E8A-4147-A177-3AD203B41FA5}">
                      <a16:colId xmlns:a16="http://schemas.microsoft.com/office/drawing/2014/main" val="3933368176"/>
                    </a:ext>
                  </a:extLst>
                </a:gridCol>
                <a:gridCol w="1288142">
                  <a:extLst>
                    <a:ext uri="{9D8B030D-6E8A-4147-A177-3AD203B41FA5}">
                      <a16:colId xmlns:a16="http://schemas.microsoft.com/office/drawing/2014/main" val="1335594135"/>
                    </a:ext>
                  </a:extLst>
                </a:gridCol>
                <a:gridCol w="1857828">
                  <a:extLst>
                    <a:ext uri="{9D8B030D-6E8A-4147-A177-3AD203B41FA5}">
                      <a16:colId xmlns:a16="http://schemas.microsoft.com/office/drawing/2014/main" val="1392810159"/>
                    </a:ext>
                  </a:extLst>
                </a:gridCol>
                <a:gridCol w="1360717">
                  <a:extLst>
                    <a:ext uri="{9D8B030D-6E8A-4147-A177-3AD203B41FA5}">
                      <a16:colId xmlns:a16="http://schemas.microsoft.com/office/drawing/2014/main" val="3659277891"/>
                    </a:ext>
                  </a:extLst>
                </a:gridCol>
                <a:gridCol w="1502229">
                  <a:extLst>
                    <a:ext uri="{9D8B030D-6E8A-4147-A177-3AD203B41FA5}">
                      <a16:colId xmlns:a16="http://schemas.microsoft.com/office/drawing/2014/main" val="3222151513"/>
                    </a:ext>
                  </a:extLst>
                </a:gridCol>
              </a:tblGrid>
              <a:tr h="370840">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Chapter</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Maximum Months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Duration of Benefits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Degree Training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OJT and Apprenticeship</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Work Study Program</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Tutoring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672534"/>
                  </a:ext>
                </a:extLst>
              </a:tr>
              <a:tr h="370840">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30-Montgomery</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36</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Generally 10 years from last day of active duty</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9266991"/>
                  </a:ext>
                </a:extLst>
              </a:tr>
            </a:tbl>
          </a:graphicData>
        </a:graphic>
      </p:graphicFrame>
    </p:spTree>
    <p:extLst>
      <p:ext uri="{BB962C8B-B14F-4D97-AF65-F5344CB8AC3E}">
        <p14:creationId xmlns:p14="http://schemas.microsoft.com/office/powerpoint/2010/main" val="4146772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45465-6E64-4B23-B803-FD6D5E25FF5D}"/>
              </a:ext>
            </a:extLst>
          </p:cNvPr>
          <p:cNvSpPr>
            <a:spLocks noGrp="1"/>
          </p:cNvSpPr>
          <p:nvPr>
            <p:ph type="title"/>
          </p:nvPr>
        </p:nvSpPr>
        <p:spPr/>
        <p:txBody>
          <a:bodyPr/>
          <a:lstStyle/>
          <a:p>
            <a:r>
              <a:rPr lang="en-US" dirty="0"/>
              <a:t>Chapter 35: Dependents Educational Assistance</a:t>
            </a:r>
          </a:p>
        </p:txBody>
      </p:sp>
      <p:graphicFrame>
        <p:nvGraphicFramePr>
          <p:cNvPr id="4" name="Content Placeholder 3">
            <a:extLst>
              <a:ext uri="{FF2B5EF4-FFF2-40B4-BE49-F238E27FC236}">
                <a16:creationId xmlns:a16="http://schemas.microsoft.com/office/drawing/2014/main" id="{7B620195-0ECB-458F-9F9F-CA783C226AA2}"/>
              </a:ext>
            </a:extLst>
          </p:cNvPr>
          <p:cNvGraphicFramePr>
            <a:graphicFrameLocks noGrp="1"/>
          </p:cNvGraphicFramePr>
          <p:nvPr>
            <p:ph idx="1"/>
            <p:extLst>
              <p:ext uri="{D42A27DB-BD31-4B8C-83A1-F6EECF244321}">
                <p14:modId xmlns:p14="http://schemas.microsoft.com/office/powerpoint/2010/main" val="1770245576"/>
              </p:ext>
            </p:extLst>
          </p:nvPr>
        </p:nvGraphicFramePr>
        <p:xfrm>
          <a:off x="449944" y="1825625"/>
          <a:ext cx="11306624" cy="2438400"/>
        </p:xfrm>
        <a:graphic>
          <a:graphicData uri="http://schemas.openxmlformats.org/drawingml/2006/table">
            <a:tbl>
              <a:tblPr firstRow="1" bandRow="1">
                <a:tableStyleId>{5C22544A-7EE6-4342-B048-85BDC9FD1C3A}</a:tableStyleId>
              </a:tblPr>
              <a:tblGrid>
                <a:gridCol w="1615232">
                  <a:extLst>
                    <a:ext uri="{9D8B030D-6E8A-4147-A177-3AD203B41FA5}">
                      <a16:colId xmlns:a16="http://schemas.microsoft.com/office/drawing/2014/main" val="2842896859"/>
                    </a:ext>
                  </a:extLst>
                </a:gridCol>
                <a:gridCol w="1615232">
                  <a:extLst>
                    <a:ext uri="{9D8B030D-6E8A-4147-A177-3AD203B41FA5}">
                      <a16:colId xmlns:a16="http://schemas.microsoft.com/office/drawing/2014/main" val="1142710539"/>
                    </a:ext>
                  </a:extLst>
                </a:gridCol>
                <a:gridCol w="1615232">
                  <a:extLst>
                    <a:ext uri="{9D8B030D-6E8A-4147-A177-3AD203B41FA5}">
                      <a16:colId xmlns:a16="http://schemas.microsoft.com/office/drawing/2014/main" val="748653676"/>
                    </a:ext>
                  </a:extLst>
                </a:gridCol>
                <a:gridCol w="1615232">
                  <a:extLst>
                    <a:ext uri="{9D8B030D-6E8A-4147-A177-3AD203B41FA5}">
                      <a16:colId xmlns:a16="http://schemas.microsoft.com/office/drawing/2014/main" val="3121531958"/>
                    </a:ext>
                  </a:extLst>
                </a:gridCol>
                <a:gridCol w="1615232">
                  <a:extLst>
                    <a:ext uri="{9D8B030D-6E8A-4147-A177-3AD203B41FA5}">
                      <a16:colId xmlns:a16="http://schemas.microsoft.com/office/drawing/2014/main" val="3601956668"/>
                    </a:ext>
                  </a:extLst>
                </a:gridCol>
                <a:gridCol w="1615232">
                  <a:extLst>
                    <a:ext uri="{9D8B030D-6E8A-4147-A177-3AD203B41FA5}">
                      <a16:colId xmlns:a16="http://schemas.microsoft.com/office/drawing/2014/main" val="1460478496"/>
                    </a:ext>
                  </a:extLst>
                </a:gridCol>
                <a:gridCol w="1615232">
                  <a:extLst>
                    <a:ext uri="{9D8B030D-6E8A-4147-A177-3AD203B41FA5}">
                      <a16:colId xmlns:a16="http://schemas.microsoft.com/office/drawing/2014/main" val="3209763795"/>
                    </a:ext>
                  </a:extLst>
                </a:gridCol>
              </a:tblGrid>
              <a:tr h="370840">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Chapter</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Maximum Months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Duration of Benefits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Degree Training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1800" b="1" dirty="0">
                          <a:effectLst/>
                          <a:latin typeface="Arial Narrow" panose="020B0606020202030204" pitchFamily="34" charset="0"/>
                          <a:ea typeface="Times New Roman" panose="02020603050405020304" pitchFamily="18" charset="0"/>
                          <a:cs typeface="Times New Roman" panose="02020603050405020304" pitchFamily="18" charset="0"/>
                        </a:rPr>
                        <a:t>OJT and Apprenticeship</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Work Study Program</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Tutoring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34386407"/>
                  </a:ext>
                </a:extLst>
              </a:tr>
              <a:tr h="370840">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35-Dependents Educational Assistance</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45</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10 years or 20 years, depending on case, or for children age 18-26</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88625881"/>
                  </a:ext>
                </a:extLst>
              </a:tr>
            </a:tbl>
          </a:graphicData>
        </a:graphic>
      </p:graphicFrame>
      <p:sp>
        <p:nvSpPr>
          <p:cNvPr id="5" name="TextBox 4">
            <a:extLst>
              <a:ext uri="{FF2B5EF4-FFF2-40B4-BE49-F238E27FC236}">
                <a16:creationId xmlns:a16="http://schemas.microsoft.com/office/drawing/2014/main" id="{6A112DBA-B122-443A-83A1-D23ED1A33F03}"/>
              </a:ext>
            </a:extLst>
          </p:cNvPr>
          <p:cNvSpPr txBox="1"/>
          <p:nvPr/>
        </p:nvSpPr>
        <p:spPr>
          <a:xfrm>
            <a:off x="449944" y="4572000"/>
            <a:ext cx="11306624" cy="646331"/>
          </a:xfrm>
          <a:prstGeom prst="rect">
            <a:avLst/>
          </a:prstGeom>
          <a:noFill/>
        </p:spPr>
        <p:txBody>
          <a:bodyPr wrap="square" rtlCol="0">
            <a:spAutoFit/>
          </a:bodyPr>
          <a:lstStyle/>
          <a:p>
            <a:r>
              <a:rPr lang="en-US" dirty="0"/>
              <a:t>Parent or spouse is: permanently or totally disabled, died while on active duty or as a result of service connected disability, is MIA, is hospitalized </a:t>
            </a:r>
          </a:p>
        </p:txBody>
      </p:sp>
    </p:spTree>
    <p:extLst>
      <p:ext uri="{BB962C8B-B14F-4D97-AF65-F5344CB8AC3E}">
        <p14:creationId xmlns:p14="http://schemas.microsoft.com/office/powerpoint/2010/main" val="153576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C469A-AD5D-4400-9D69-103BCF734930}"/>
              </a:ext>
            </a:extLst>
          </p:cNvPr>
          <p:cNvSpPr>
            <a:spLocks noGrp="1"/>
          </p:cNvSpPr>
          <p:nvPr>
            <p:ph type="title"/>
          </p:nvPr>
        </p:nvSpPr>
        <p:spPr/>
        <p:txBody>
          <a:bodyPr/>
          <a:lstStyle/>
          <a:p>
            <a:r>
              <a:rPr lang="en-US" dirty="0"/>
              <a:t>Dependent Benefit: Fry Scholarship</a:t>
            </a:r>
          </a:p>
        </p:txBody>
      </p:sp>
      <p:graphicFrame>
        <p:nvGraphicFramePr>
          <p:cNvPr id="5" name="Content Placeholder 4">
            <a:extLst>
              <a:ext uri="{FF2B5EF4-FFF2-40B4-BE49-F238E27FC236}">
                <a16:creationId xmlns:a16="http://schemas.microsoft.com/office/drawing/2014/main" id="{51D01B66-B71F-4751-9447-4CF8B512AF95}"/>
              </a:ext>
            </a:extLst>
          </p:cNvPr>
          <p:cNvGraphicFramePr>
            <a:graphicFrameLocks noGrp="1"/>
          </p:cNvGraphicFramePr>
          <p:nvPr>
            <p:ph idx="1"/>
            <p:extLst>
              <p:ext uri="{D42A27DB-BD31-4B8C-83A1-F6EECF244321}">
                <p14:modId xmlns:p14="http://schemas.microsoft.com/office/powerpoint/2010/main" val="1035144631"/>
              </p:ext>
            </p:extLst>
          </p:nvPr>
        </p:nvGraphicFramePr>
        <p:xfrm>
          <a:off x="838200" y="1825625"/>
          <a:ext cx="10515603" cy="2438400"/>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3585443362"/>
                    </a:ext>
                  </a:extLst>
                </a:gridCol>
                <a:gridCol w="1502229">
                  <a:extLst>
                    <a:ext uri="{9D8B030D-6E8A-4147-A177-3AD203B41FA5}">
                      <a16:colId xmlns:a16="http://schemas.microsoft.com/office/drawing/2014/main" val="3771705357"/>
                    </a:ext>
                  </a:extLst>
                </a:gridCol>
                <a:gridCol w="1502229">
                  <a:extLst>
                    <a:ext uri="{9D8B030D-6E8A-4147-A177-3AD203B41FA5}">
                      <a16:colId xmlns:a16="http://schemas.microsoft.com/office/drawing/2014/main" val="1524475888"/>
                    </a:ext>
                  </a:extLst>
                </a:gridCol>
                <a:gridCol w="1502229">
                  <a:extLst>
                    <a:ext uri="{9D8B030D-6E8A-4147-A177-3AD203B41FA5}">
                      <a16:colId xmlns:a16="http://schemas.microsoft.com/office/drawing/2014/main" val="1026780396"/>
                    </a:ext>
                  </a:extLst>
                </a:gridCol>
                <a:gridCol w="1614713">
                  <a:extLst>
                    <a:ext uri="{9D8B030D-6E8A-4147-A177-3AD203B41FA5}">
                      <a16:colId xmlns:a16="http://schemas.microsoft.com/office/drawing/2014/main" val="186226717"/>
                    </a:ext>
                  </a:extLst>
                </a:gridCol>
                <a:gridCol w="1389745">
                  <a:extLst>
                    <a:ext uri="{9D8B030D-6E8A-4147-A177-3AD203B41FA5}">
                      <a16:colId xmlns:a16="http://schemas.microsoft.com/office/drawing/2014/main" val="1771421088"/>
                    </a:ext>
                  </a:extLst>
                </a:gridCol>
                <a:gridCol w="1502229">
                  <a:extLst>
                    <a:ext uri="{9D8B030D-6E8A-4147-A177-3AD203B41FA5}">
                      <a16:colId xmlns:a16="http://schemas.microsoft.com/office/drawing/2014/main" val="3598350314"/>
                    </a:ext>
                  </a:extLst>
                </a:gridCol>
              </a:tblGrid>
              <a:tr h="370840">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Chapter</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Maximum Months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Duration of Benefits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Degree Training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1800" b="1" dirty="0">
                          <a:effectLst/>
                          <a:latin typeface="Arial Narrow" panose="020B0606020202030204" pitchFamily="34" charset="0"/>
                          <a:ea typeface="Times New Roman" panose="02020603050405020304" pitchFamily="18" charset="0"/>
                          <a:cs typeface="Times New Roman" panose="02020603050405020304" pitchFamily="18" charset="0"/>
                        </a:rPr>
                        <a:t>OJT and Apprenticeship</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Work Study Program</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Tutoring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18670315"/>
                  </a:ext>
                </a:extLst>
              </a:tr>
              <a:tr h="370840">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35-Dependents Educational Assistance</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45</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10 years or 20 years, depending on case, or for children age 18-26</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7332647"/>
                  </a:ext>
                </a:extLst>
              </a:tr>
            </a:tbl>
          </a:graphicData>
        </a:graphic>
      </p:graphicFrame>
      <p:sp>
        <p:nvSpPr>
          <p:cNvPr id="6" name="TextBox 5">
            <a:extLst>
              <a:ext uri="{FF2B5EF4-FFF2-40B4-BE49-F238E27FC236}">
                <a16:creationId xmlns:a16="http://schemas.microsoft.com/office/drawing/2014/main" id="{3C098B7D-ECC0-4D06-B2EE-008680969541}"/>
              </a:ext>
            </a:extLst>
          </p:cNvPr>
          <p:cNvSpPr txBox="1"/>
          <p:nvPr/>
        </p:nvSpPr>
        <p:spPr>
          <a:xfrm>
            <a:off x="838200" y="4586514"/>
            <a:ext cx="10395857" cy="646331"/>
          </a:xfrm>
          <a:prstGeom prst="rect">
            <a:avLst/>
          </a:prstGeom>
          <a:noFill/>
        </p:spPr>
        <p:txBody>
          <a:bodyPr wrap="square" rtlCol="0">
            <a:spAutoFit/>
          </a:bodyPr>
          <a:lstStyle/>
          <a:p>
            <a:r>
              <a:rPr lang="en-US" dirty="0"/>
              <a:t>Parent or spouse was an active-duty service member who died in the line of duty on or after September 11, 2001</a:t>
            </a:r>
          </a:p>
        </p:txBody>
      </p:sp>
    </p:spTree>
    <p:extLst>
      <p:ext uri="{BB962C8B-B14F-4D97-AF65-F5344CB8AC3E}">
        <p14:creationId xmlns:p14="http://schemas.microsoft.com/office/powerpoint/2010/main" val="1191429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9688-DF0E-4AF4-8235-07C7064BB4B2}"/>
              </a:ext>
            </a:extLst>
          </p:cNvPr>
          <p:cNvSpPr>
            <a:spLocks noGrp="1"/>
          </p:cNvSpPr>
          <p:nvPr>
            <p:ph type="title"/>
          </p:nvPr>
        </p:nvSpPr>
        <p:spPr/>
        <p:txBody>
          <a:bodyPr/>
          <a:lstStyle/>
          <a:p>
            <a:r>
              <a:rPr lang="en-US" dirty="0"/>
              <a:t>1606 Montgomery Bill for Active Reserve</a:t>
            </a:r>
          </a:p>
        </p:txBody>
      </p:sp>
      <p:graphicFrame>
        <p:nvGraphicFramePr>
          <p:cNvPr id="4" name="Content Placeholder 3">
            <a:extLst>
              <a:ext uri="{FF2B5EF4-FFF2-40B4-BE49-F238E27FC236}">
                <a16:creationId xmlns:a16="http://schemas.microsoft.com/office/drawing/2014/main" id="{D5E04F16-0501-46AB-B47A-2EA0B835906C}"/>
              </a:ext>
            </a:extLst>
          </p:cNvPr>
          <p:cNvGraphicFramePr>
            <a:graphicFrameLocks noGrp="1"/>
          </p:cNvGraphicFramePr>
          <p:nvPr>
            <p:ph idx="1"/>
            <p:extLst>
              <p:ext uri="{D42A27DB-BD31-4B8C-83A1-F6EECF244321}">
                <p14:modId xmlns:p14="http://schemas.microsoft.com/office/powerpoint/2010/main" val="558326438"/>
              </p:ext>
            </p:extLst>
          </p:nvPr>
        </p:nvGraphicFramePr>
        <p:xfrm>
          <a:off x="838200" y="1825625"/>
          <a:ext cx="10515603" cy="1524000"/>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1857012042"/>
                    </a:ext>
                  </a:extLst>
                </a:gridCol>
                <a:gridCol w="1502229">
                  <a:extLst>
                    <a:ext uri="{9D8B030D-6E8A-4147-A177-3AD203B41FA5}">
                      <a16:colId xmlns:a16="http://schemas.microsoft.com/office/drawing/2014/main" val="2736190131"/>
                    </a:ext>
                  </a:extLst>
                </a:gridCol>
                <a:gridCol w="1502229">
                  <a:extLst>
                    <a:ext uri="{9D8B030D-6E8A-4147-A177-3AD203B41FA5}">
                      <a16:colId xmlns:a16="http://schemas.microsoft.com/office/drawing/2014/main" val="3853988812"/>
                    </a:ext>
                  </a:extLst>
                </a:gridCol>
                <a:gridCol w="1502229">
                  <a:extLst>
                    <a:ext uri="{9D8B030D-6E8A-4147-A177-3AD203B41FA5}">
                      <a16:colId xmlns:a16="http://schemas.microsoft.com/office/drawing/2014/main" val="2648130318"/>
                    </a:ext>
                  </a:extLst>
                </a:gridCol>
                <a:gridCol w="1629227">
                  <a:extLst>
                    <a:ext uri="{9D8B030D-6E8A-4147-A177-3AD203B41FA5}">
                      <a16:colId xmlns:a16="http://schemas.microsoft.com/office/drawing/2014/main" val="1366657750"/>
                    </a:ext>
                  </a:extLst>
                </a:gridCol>
                <a:gridCol w="1375231">
                  <a:extLst>
                    <a:ext uri="{9D8B030D-6E8A-4147-A177-3AD203B41FA5}">
                      <a16:colId xmlns:a16="http://schemas.microsoft.com/office/drawing/2014/main" val="3211052929"/>
                    </a:ext>
                  </a:extLst>
                </a:gridCol>
                <a:gridCol w="1502229">
                  <a:extLst>
                    <a:ext uri="{9D8B030D-6E8A-4147-A177-3AD203B41FA5}">
                      <a16:colId xmlns:a16="http://schemas.microsoft.com/office/drawing/2014/main" val="2945105657"/>
                    </a:ext>
                  </a:extLst>
                </a:gridCol>
              </a:tblGrid>
              <a:tr h="450941">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Chapter</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Maximum Months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Duration of Benefits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Degree Training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1800" b="1" dirty="0">
                          <a:effectLst/>
                          <a:latin typeface="Arial Narrow" panose="020B0606020202030204" pitchFamily="34" charset="0"/>
                          <a:ea typeface="Times New Roman" panose="02020603050405020304" pitchFamily="18" charset="0"/>
                          <a:cs typeface="Times New Roman" panose="02020603050405020304" pitchFamily="18" charset="0"/>
                        </a:rPr>
                        <a:t>OJT and Apprenticeship</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Work Study Program</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1" dirty="0">
                          <a:effectLst/>
                          <a:latin typeface="Arial Narrow" panose="020B0606020202030204" pitchFamily="34" charset="0"/>
                          <a:ea typeface="Times New Roman" panose="02020603050405020304" pitchFamily="18" charset="0"/>
                          <a:cs typeface="Times New Roman" panose="02020603050405020304" pitchFamily="18" charset="0"/>
                        </a:rPr>
                        <a:t>Tutoring</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49802711"/>
                  </a:ext>
                </a:extLst>
              </a:tr>
              <a:tr h="370840">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1606-Montgomery (Reserve)</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36</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Ends when reserve duty ends </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Yes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1800"/>
                        </a:spcBef>
                        <a:spcAft>
                          <a:spcPts val="600"/>
                        </a:spcAft>
                      </a:pPr>
                      <a:r>
                        <a:rPr lang="en-US" sz="2000" b="0" dirty="0">
                          <a:effectLst/>
                          <a:latin typeface="Arial Narrow" panose="020B0606020202030204" pitchFamily="34" charset="0"/>
                          <a:ea typeface="Times New Roman" panose="02020603050405020304" pitchFamily="18" charset="0"/>
                          <a:cs typeface="Times New Roman" panose="02020603050405020304" pitchFamily="18" charset="0"/>
                        </a:rPr>
                        <a:t>No</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41124771"/>
                  </a:ext>
                </a:extLst>
              </a:tr>
            </a:tbl>
          </a:graphicData>
        </a:graphic>
      </p:graphicFrame>
    </p:spTree>
    <p:extLst>
      <p:ext uri="{BB962C8B-B14F-4D97-AF65-F5344CB8AC3E}">
        <p14:creationId xmlns:p14="http://schemas.microsoft.com/office/powerpoint/2010/main" val="3601289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7CC1F-D503-48BC-85BE-4CD8A27E7C3F}"/>
              </a:ext>
            </a:extLst>
          </p:cNvPr>
          <p:cNvSpPr>
            <a:spLocks noGrp="1"/>
          </p:cNvSpPr>
          <p:nvPr>
            <p:ph type="title"/>
          </p:nvPr>
        </p:nvSpPr>
        <p:spPr/>
        <p:txBody>
          <a:bodyPr/>
          <a:lstStyle/>
          <a:p>
            <a:r>
              <a:rPr lang="en-US" dirty="0" err="1">
                <a:hlinkClick r:id="rId2"/>
              </a:rPr>
              <a:t>CalVET</a:t>
            </a:r>
            <a:endParaRPr lang="en-US" dirty="0"/>
          </a:p>
        </p:txBody>
      </p:sp>
      <p:sp>
        <p:nvSpPr>
          <p:cNvPr id="3" name="Content Placeholder 2">
            <a:extLst>
              <a:ext uri="{FF2B5EF4-FFF2-40B4-BE49-F238E27FC236}">
                <a16:creationId xmlns:a16="http://schemas.microsoft.com/office/drawing/2014/main" id="{0E9D2A4C-FE14-4DBB-BE43-AAB4CCB69749}"/>
              </a:ext>
            </a:extLst>
          </p:cNvPr>
          <p:cNvSpPr>
            <a:spLocks noGrp="1"/>
          </p:cNvSpPr>
          <p:nvPr>
            <p:ph idx="1"/>
          </p:nvPr>
        </p:nvSpPr>
        <p:spPr/>
        <p:txBody>
          <a:bodyPr/>
          <a:lstStyle/>
          <a:p>
            <a:pPr marL="0" indent="0">
              <a:buNone/>
            </a:pPr>
            <a:r>
              <a:rPr lang="en-US" dirty="0"/>
              <a:t>​You must be the dependent of an eligible disabled veteran with a service connected disability rating of 0% or higher. Some other qualifications are required under specific plans. You must include with your application proof of dependency (i.e. birth certificate, adoption records, marriage certificate), proof of service connected disability and proof of income. </a:t>
            </a:r>
          </a:p>
          <a:p>
            <a:pPr marL="0" indent="0">
              <a:buNone/>
            </a:pPr>
            <a:r>
              <a:rPr lang="en-US" dirty="0"/>
              <a:t>Apply with local service officer</a:t>
            </a:r>
          </a:p>
          <a:p>
            <a:pPr marL="0" indent="0">
              <a:buNone/>
            </a:pPr>
            <a:r>
              <a:rPr lang="en-US" dirty="0"/>
              <a:t>Complete College Fee Waiver</a:t>
            </a:r>
          </a:p>
        </p:txBody>
      </p:sp>
    </p:spTree>
    <p:extLst>
      <p:ext uri="{BB962C8B-B14F-4D97-AF65-F5344CB8AC3E}">
        <p14:creationId xmlns:p14="http://schemas.microsoft.com/office/powerpoint/2010/main" val="2362839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05E42-30B6-41B0-A78A-4D05B5DD14FF}"/>
              </a:ext>
            </a:extLst>
          </p:cNvPr>
          <p:cNvSpPr>
            <a:spLocks noGrp="1"/>
          </p:cNvSpPr>
          <p:nvPr>
            <p:ph type="title"/>
          </p:nvPr>
        </p:nvSpPr>
        <p:spPr/>
        <p:txBody>
          <a:bodyPr/>
          <a:lstStyle/>
          <a:p>
            <a:r>
              <a:rPr lang="en-US" dirty="0"/>
              <a:t>For ANY questions:</a:t>
            </a:r>
          </a:p>
        </p:txBody>
      </p:sp>
      <p:sp>
        <p:nvSpPr>
          <p:cNvPr id="3" name="Content Placeholder 2">
            <a:extLst>
              <a:ext uri="{FF2B5EF4-FFF2-40B4-BE49-F238E27FC236}">
                <a16:creationId xmlns:a16="http://schemas.microsoft.com/office/drawing/2014/main" id="{60DB14F8-F3C3-4A9E-BD21-C06D807DC666}"/>
              </a:ext>
            </a:extLst>
          </p:cNvPr>
          <p:cNvSpPr>
            <a:spLocks noGrp="1"/>
          </p:cNvSpPr>
          <p:nvPr>
            <p:ph idx="1"/>
          </p:nvPr>
        </p:nvSpPr>
        <p:spPr/>
        <p:txBody>
          <a:bodyPr>
            <a:normAutofit/>
          </a:bodyPr>
          <a:lstStyle/>
          <a:p>
            <a:pPr marL="0" indent="0" algn="ctr">
              <a:buNone/>
            </a:pPr>
            <a:r>
              <a:rPr lang="en-US" sz="8800" dirty="0"/>
              <a:t>CALL JOYCE</a:t>
            </a:r>
          </a:p>
        </p:txBody>
      </p:sp>
    </p:spTree>
    <p:extLst>
      <p:ext uri="{BB962C8B-B14F-4D97-AF65-F5344CB8AC3E}">
        <p14:creationId xmlns:p14="http://schemas.microsoft.com/office/powerpoint/2010/main" val="3272058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BF448-19EF-4AEB-9CA8-C9912A099373}"/>
              </a:ext>
            </a:extLst>
          </p:cNvPr>
          <p:cNvSpPr>
            <a:spLocks noGrp="1"/>
          </p:cNvSpPr>
          <p:nvPr>
            <p:ph type="title"/>
          </p:nvPr>
        </p:nvSpPr>
        <p:spPr/>
        <p:txBody>
          <a:bodyPr/>
          <a:lstStyle/>
          <a:p>
            <a:r>
              <a:rPr lang="en-US" dirty="0"/>
              <a:t>Veterans: Entering Higher Education</a:t>
            </a:r>
          </a:p>
        </p:txBody>
      </p:sp>
      <p:sp>
        <p:nvSpPr>
          <p:cNvPr id="3" name="Content Placeholder 2">
            <a:extLst>
              <a:ext uri="{FF2B5EF4-FFF2-40B4-BE49-F238E27FC236}">
                <a16:creationId xmlns:a16="http://schemas.microsoft.com/office/drawing/2014/main" id="{5D9A694D-0C08-41AA-8F30-FF1D0349C83F}"/>
              </a:ext>
            </a:extLst>
          </p:cNvPr>
          <p:cNvSpPr>
            <a:spLocks noGrp="1"/>
          </p:cNvSpPr>
          <p:nvPr>
            <p:ph idx="1"/>
          </p:nvPr>
        </p:nvSpPr>
        <p:spPr/>
        <p:txBody>
          <a:bodyPr/>
          <a:lstStyle/>
          <a:p>
            <a:pPr marL="0" indent="0">
              <a:buNone/>
            </a:pPr>
            <a:r>
              <a:rPr lang="en-US" dirty="0">
                <a:hlinkClick r:id="rId2"/>
              </a:rPr>
              <a:t>https://www.youtube.com/watch?app=desktop&amp;v=sPAX1yFn2w4</a:t>
            </a:r>
            <a:r>
              <a:rPr lang="en-US" dirty="0"/>
              <a:t> </a:t>
            </a:r>
          </a:p>
        </p:txBody>
      </p:sp>
    </p:spTree>
    <p:extLst>
      <p:ext uri="{BB962C8B-B14F-4D97-AF65-F5344CB8AC3E}">
        <p14:creationId xmlns:p14="http://schemas.microsoft.com/office/powerpoint/2010/main" val="282547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96BF2-A6AF-4D28-B0CA-F94DA53E90EC}"/>
              </a:ext>
            </a:extLst>
          </p:cNvPr>
          <p:cNvSpPr>
            <a:spLocks noGrp="1"/>
          </p:cNvSpPr>
          <p:nvPr>
            <p:ph type="title"/>
          </p:nvPr>
        </p:nvSpPr>
        <p:spPr/>
        <p:txBody>
          <a:bodyPr/>
          <a:lstStyle/>
          <a:p>
            <a:r>
              <a:rPr lang="en-US" dirty="0"/>
              <a:t>What do students need to do for their education benefits?</a:t>
            </a:r>
          </a:p>
        </p:txBody>
      </p:sp>
      <p:sp>
        <p:nvSpPr>
          <p:cNvPr id="3" name="Content Placeholder 2">
            <a:extLst>
              <a:ext uri="{FF2B5EF4-FFF2-40B4-BE49-F238E27FC236}">
                <a16:creationId xmlns:a16="http://schemas.microsoft.com/office/drawing/2014/main" id="{70805953-B3CB-424D-8B2F-806A6AEA5F18}"/>
              </a:ext>
            </a:extLst>
          </p:cNvPr>
          <p:cNvSpPr>
            <a:spLocks noGrp="1"/>
          </p:cNvSpPr>
          <p:nvPr>
            <p:ph idx="1"/>
          </p:nvPr>
        </p:nvSpPr>
        <p:spPr/>
        <p:txBody>
          <a:bodyPr/>
          <a:lstStyle/>
          <a:p>
            <a:r>
              <a:rPr lang="en-US" dirty="0">
                <a:hlinkClick r:id="rId2"/>
              </a:rPr>
              <a:t>Information Packet</a:t>
            </a:r>
            <a:endParaRPr lang="en-US" dirty="0"/>
          </a:p>
          <a:p>
            <a:endParaRPr lang="en-US" dirty="0"/>
          </a:p>
        </p:txBody>
      </p:sp>
    </p:spTree>
    <p:extLst>
      <p:ext uri="{BB962C8B-B14F-4D97-AF65-F5344CB8AC3E}">
        <p14:creationId xmlns:p14="http://schemas.microsoft.com/office/powerpoint/2010/main" val="641103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F60C-110D-4D49-A1B0-788D5F4AA1A2}"/>
              </a:ext>
            </a:extLst>
          </p:cNvPr>
          <p:cNvSpPr>
            <a:spLocks noGrp="1"/>
          </p:cNvSpPr>
          <p:nvPr>
            <p:ph type="title"/>
          </p:nvPr>
        </p:nvSpPr>
        <p:spPr/>
        <p:txBody>
          <a:bodyPr/>
          <a:lstStyle/>
          <a:p>
            <a:r>
              <a:rPr lang="en-US" dirty="0"/>
              <a:t>Why is this important to counseling?</a:t>
            </a:r>
          </a:p>
        </p:txBody>
      </p:sp>
      <p:sp>
        <p:nvSpPr>
          <p:cNvPr id="3" name="Content Placeholder 2">
            <a:extLst>
              <a:ext uri="{FF2B5EF4-FFF2-40B4-BE49-F238E27FC236}">
                <a16:creationId xmlns:a16="http://schemas.microsoft.com/office/drawing/2014/main" id="{349C9235-7B13-4E72-9B38-29A8810B0EE9}"/>
              </a:ext>
            </a:extLst>
          </p:cNvPr>
          <p:cNvSpPr>
            <a:spLocks noGrp="1"/>
          </p:cNvSpPr>
          <p:nvPr>
            <p:ph idx="1"/>
          </p:nvPr>
        </p:nvSpPr>
        <p:spPr/>
        <p:txBody>
          <a:bodyPr/>
          <a:lstStyle/>
          <a:p>
            <a:r>
              <a:rPr lang="en-US" dirty="0"/>
              <a:t>Course selection must match SEP by term</a:t>
            </a:r>
          </a:p>
          <a:p>
            <a:r>
              <a:rPr lang="en-US" dirty="0"/>
              <a:t>Number of courses impact BAH/MHA eligibility </a:t>
            </a:r>
          </a:p>
          <a:p>
            <a:r>
              <a:rPr lang="en-US" dirty="0"/>
              <a:t>Degree must be planned for time of eligibility</a:t>
            </a:r>
          </a:p>
          <a:p>
            <a:r>
              <a:rPr lang="en-US" dirty="0"/>
              <a:t>Planning to the final term of program allows for consideration of “rounding out”</a:t>
            </a:r>
          </a:p>
        </p:txBody>
      </p:sp>
    </p:spTree>
    <p:extLst>
      <p:ext uri="{BB962C8B-B14F-4D97-AF65-F5344CB8AC3E}">
        <p14:creationId xmlns:p14="http://schemas.microsoft.com/office/powerpoint/2010/main" val="310363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C97B5-8F08-4791-9A57-22A1280DAB0A}"/>
              </a:ext>
            </a:extLst>
          </p:cNvPr>
          <p:cNvSpPr>
            <a:spLocks noGrp="1"/>
          </p:cNvSpPr>
          <p:nvPr>
            <p:ph type="title"/>
          </p:nvPr>
        </p:nvSpPr>
        <p:spPr>
          <a:xfrm>
            <a:off x="838200" y="681037"/>
            <a:ext cx="10515600" cy="1028246"/>
          </a:xfrm>
        </p:spPr>
        <p:txBody>
          <a:bodyPr>
            <a:normAutofit fontScale="90000"/>
          </a:bodyPr>
          <a:lstStyle/>
          <a:p>
            <a:r>
              <a:rPr lang="en-US" b="1" dirty="0"/>
              <a:t>SEP Guidelines for Veterans and Dependents Utilizing VA Education Benefits</a:t>
            </a:r>
            <a:br>
              <a:rPr lang="en-US" dirty="0"/>
            </a:br>
            <a:endParaRPr lang="en-US" dirty="0"/>
          </a:p>
        </p:txBody>
      </p:sp>
      <p:sp>
        <p:nvSpPr>
          <p:cNvPr id="3" name="Content Placeholder 2">
            <a:extLst>
              <a:ext uri="{FF2B5EF4-FFF2-40B4-BE49-F238E27FC236}">
                <a16:creationId xmlns:a16="http://schemas.microsoft.com/office/drawing/2014/main" id="{0D85C26C-C307-4D1D-BEAE-42DF996E4DFF}"/>
              </a:ext>
            </a:extLst>
          </p:cNvPr>
          <p:cNvSpPr>
            <a:spLocks noGrp="1"/>
          </p:cNvSpPr>
          <p:nvPr>
            <p:ph idx="1"/>
          </p:nvPr>
        </p:nvSpPr>
        <p:spPr/>
        <p:txBody>
          <a:bodyPr/>
          <a:lstStyle/>
          <a:p>
            <a:pPr marL="0" indent="0">
              <a:buNone/>
            </a:pPr>
            <a:r>
              <a:rPr lang="en-US" dirty="0"/>
              <a:t>(Don’t worry-all of this can be accessed in Teams)</a:t>
            </a:r>
          </a:p>
        </p:txBody>
      </p:sp>
    </p:spTree>
    <p:extLst>
      <p:ext uri="{BB962C8B-B14F-4D97-AF65-F5344CB8AC3E}">
        <p14:creationId xmlns:p14="http://schemas.microsoft.com/office/powerpoint/2010/main" val="3336877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F8DB9-F0B7-4196-B14A-ABADF9E47614}"/>
              </a:ext>
            </a:extLst>
          </p:cNvPr>
          <p:cNvSpPr>
            <a:spLocks noGrp="1"/>
          </p:cNvSpPr>
          <p:nvPr>
            <p:ph type="title"/>
          </p:nvPr>
        </p:nvSpPr>
        <p:spPr/>
        <p:txBody>
          <a:bodyPr/>
          <a:lstStyle/>
          <a:p>
            <a:r>
              <a:rPr lang="en-US" b="1" dirty="0"/>
              <a:t>Heading</a:t>
            </a:r>
            <a:endParaRPr lang="en-US" dirty="0"/>
          </a:p>
        </p:txBody>
      </p:sp>
      <p:sp>
        <p:nvSpPr>
          <p:cNvPr id="3" name="Content Placeholder 2">
            <a:extLst>
              <a:ext uri="{FF2B5EF4-FFF2-40B4-BE49-F238E27FC236}">
                <a16:creationId xmlns:a16="http://schemas.microsoft.com/office/drawing/2014/main" id="{19D4B2F3-78B1-475A-A193-0BCE5A441D6E}"/>
              </a:ext>
            </a:extLst>
          </p:cNvPr>
          <p:cNvSpPr>
            <a:spLocks noGrp="1"/>
          </p:cNvSpPr>
          <p:nvPr>
            <p:ph idx="1"/>
          </p:nvPr>
        </p:nvSpPr>
        <p:spPr/>
        <p:txBody>
          <a:bodyPr/>
          <a:lstStyle/>
          <a:p>
            <a:pPr marL="0" indent="0">
              <a:buNone/>
            </a:pPr>
            <a:r>
              <a:rPr lang="en-US" dirty="0"/>
              <a:t>Please type out major in full. For example, Automotive Technology has several options. The major and options should be typed as shown in the catalog.</a:t>
            </a:r>
          </a:p>
          <a:p>
            <a:pPr marL="0" indent="0">
              <a:buNone/>
            </a:pPr>
            <a:r>
              <a:rPr lang="en-US" dirty="0"/>
              <a:t>Examples: AS Automotive Technology: Auto Tune-Up and Diagnostic Procedures </a:t>
            </a:r>
          </a:p>
          <a:p>
            <a:pPr marL="0" indent="0">
              <a:buNone/>
            </a:pPr>
            <a:r>
              <a:rPr lang="en-US" dirty="0"/>
              <a:t>	AS Automotive Technology: Auto Engine Rebuilding</a:t>
            </a:r>
          </a:p>
          <a:p>
            <a:pPr marL="0" indent="0">
              <a:buNone/>
            </a:pPr>
            <a:r>
              <a:rPr lang="en-US" dirty="0"/>
              <a:t>If the SEP is an abbreviated first semester plan and the student has chosen a major, please replace the </a:t>
            </a:r>
            <a:r>
              <a:rPr lang="en-US" b="1" dirty="0"/>
              <a:t>EPW</a:t>
            </a:r>
            <a:r>
              <a:rPr lang="en-US" dirty="0"/>
              <a:t> heading with the major/goal name.</a:t>
            </a:r>
          </a:p>
          <a:p>
            <a:endParaRPr lang="en-US" dirty="0"/>
          </a:p>
        </p:txBody>
      </p:sp>
    </p:spTree>
    <p:extLst>
      <p:ext uri="{BB962C8B-B14F-4D97-AF65-F5344CB8AC3E}">
        <p14:creationId xmlns:p14="http://schemas.microsoft.com/office/powerpoint/2010/main" val="44629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105E2-E003-4A31-9A2D-0C10CF2797E6}"/>
              </a:ext>
            </a:extLst>
          </p:cNvPr>
          <p:cNvSpPr>
            <a:spLocks noGrp="1"/>
          </p:cNvSpPr>
          <p:nvPr>
            <p:ph type="title"/>
          </p:nvPr>
        </p:nvSpPr>
        <p:spPr/>
        <p:txBody>
          <a:bodyPr/>
          <a:lstStyle/>
          <a:p>
            <a:r>
              <a:rPr lang="en-US" b="1" dirty="0"/>
              <a:t>Prior Credits</a:t>
            </a:r>
          </a:p>
        </p:txBody>
      </p:sp>
      <p:sp>
        <p:nvSpPr>
          <p:cNvPr id="3" name="Content Placeholder 2">
            <a:extLst>
              <a:ext uri="{FF2B5EF4-FFF2-40B4-BE49-F238E27FC236}">
                <a16:creationId xmlns:a16="http://schemas.microsoft.com/office/drawing/2014/main" id="{4D03CB15-24D9-4597-8291-C39E30EDE37C}"/>
              </a:ext>
            </a:extLst>
          </p:cNvPr>
          <p:cNvSpPr>
            <a:spLocks noGrp="1"/>
          </p:cNvSpPr>
          <p:nvPr>
            <p:ph idx="1"/>
          </p:nvPr>
        </p:nvSpPr>
        <p:spPr/>
        <p:txBody>
          <a:bodyPr/>
          <a:lstStyle/>
          <a:p>
            <a:pPr marL="0" indent="0">
              <a:buNone/>
            </a:pPr>
            <a:r>
              <a:rPr lang="en-US" dirty="0"/>
              <a:t>All prior college credits and military credits must be notated on the SEP. The student is advised to contact counseling for the SEP after their prior college and military transcripts are evaluated by Admissions and Records. </a:t>
            </a:r>
          </a:p>
          <a:p>
            <a:pPr marL="0" indent="0">
              <a:buNone/>
            </a:pPr>
            <a:endParaRPr lang="en-US" dirty="0"/>
          </a:p>
        </p:txBody>
      </p:sp>
    </p:spTree>
    <p:extLst>
      <p:ext uri="{BB962C8B-B14F-4D97-AF65-F5344CB8AC3E}">
        <p14:creationId xmlns:p14="http://schemas.microsoft.com/office/powerpoint/2010/main" val="417459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8FC1E-5717-42B6-8629-13C4E9C07DFE}"/>
              </a:ext>
            </a:extLst>
          </p:cNvPr>
          <p:cNvSpPr>
            <a:spLocks noGrp="1"/>
          </p:cNvSpPr>
          <p:nvPr>
            <p:ph type="title"/>
          </p:nvPr>
        </p:nvSpPr>
        <p:spPr/>
        <p:txBody>
          <a:bodyPr/>
          <a:lstStyle/>
          <a:p>
            <a:r>
              <a:rPr lang="en-US" dirty="0"/>
              <a:t>Credit for Prior Learning</a:t>
            </a:r>
          </a:p>
        </p:txBody>
      </p:sp>
      <p:sp>
        <p:nvSpPr>
          <p:cNvPr id="3" name="Content Placeholder 2">
            <a:extLst>
              <a:ext uri="{FF2B5EF4-FFF2-40B4-BE49-F238E27FC236}">
                <a16:creationId xmlns:a16="http://schemas.microsoft.com/office/drawing/2014/main" id="{941E4B10-15C7-4B58-B82E-CE47FE997BE8}"/>
              </a:ext>
            </a:extLst>
          </p:cNvPr>
          <p:cNvSpPr>
            <a:spLocks noGrp="1"/>
          </p:cNvSpPr>
          <p:nvPr>
            <p:ph idx="1"/>
          </p:nvPr>
        </p:nvSpPr>
        <p:spPr/>
        <p:txBody>
          <a:bodyPr/>
          <a:lstStyle/>
          <a:p>
            <a:pPr marL="0" indent="0">
              <a:buNone/>
            </a:pPr>
            <a:r>
              <a:rPr lang="en-US" dirty="0"/>
              <a:t>BP 4235</a:t>
            </a:r>
          </a:p>
          <a:p>
            <a:pPr marL="0" indent="0">
              <a:buNone/>
            </a:pPr>
            <a:r>
              <a:rPr lang="en-US" dirty="0"/>
              <a:t>Credit for prior learning may be earned by students who satisfactorily pass an authorized assessment. The Superintendent/President shall establish administrative procedures to implement this policy</a:t>
            </a:r>
          </a:p>
        </p:txBody>
      </p:sp>
    </p:spTree>
    <p:extLst>
      <p:ext uri="{BB962C8B-B14F-4D97-AF65-F5344CB8AC3E}">
        <p14:creationId xmlns:p14="http://schemas.microsoft.com/office/powerpoint/2010/main" val="1929675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01CCB-6BCC-45EE-8C14-85C7D09F610D}"/>
              </a:ext>
            </a:extLst>
          </p:cNvPr>
          <p:cNvSpPr>
            <a:spLocks noGrp="1"/>
          </p:cNvSpPr>
          <p:nvPr>
            <p:ph type="title"/>
          </p:nvPr>
        </p:nvSpPr>
        <p:spPr/>
        <p:txBody>
          <a:bodyPr/>
          <a:lstStyle/>
          <a:p>
            <a:r>
              <a:rPr lang="en-US" b="1" dirty="0"/>
              <a:t>One Goal</a:t>
            </a:r>
            <a:endParaRPr lang="en-US" dirty="0"/>
          </a:p>
        </p:txBody>
      </p:sp>
      <p:sp>
        <p:nvSpPr>
          <p:cNvPr id="3" name="Content Placeholder 2">
            <a:extLst>
              <a:ext uri="{FF2B5EF4-FFF2-40B4-BE49-F238E27FC236}">
                <a16:creationId xmlns:a16="http://schemas.microsoft.com/office/drawing/2014/main" id="{BA323310-4E8B-4265-BF54-FEE1C69AC819}"/>
              </a:ext>
            </a:extLst>
          </p:cNvPr>
          <p:cNvSpPr>
            <a:spLocks noGrp="1"/>
          </p:cNvSpPr>
          <p:nvPr>
            <p:ph idx="1"/>
          </p:nvPr>
        </p:nvSpPr>
        <p:spPr/>
        <p:txBody>
          <a:bodyPr>
            <a:normAutofit/>
          </a:bodyPr>
          <a:lstStyle/>
          <a:p>
            <a:pPr marL="0" indent="0">
              <a:buNone/>
            </a:pPr>
            <a:r>
              <a:rPr lang="en-US" dirty="0"/>
              <a:t>The SEP must reflect only one goal.   If the student is wishing to transfer to a university, the plan can only indicate one school.  If your student is wishing to apply to multiple schools, use the school with the most requirements.</a:t>
            </a:r>
          </a:p>
          <a:p>
            <a:pPr marL="0" indent="0">
              <a:buNone/>
            </a:pPr>
            <a:r>
              <a:rPr lang="en-US" dirty="0"/>
              <a:t>If the student wishes to change majors, a new SEP is required for the change.</a:t>
            </a:r>
          </a:p>
          <a:p>
            <a:pPr lvl="1"/>
            <a:r>
              <a:rPr lang="en-US" dirty="0"/>
              <a:t>Certificate</a:t>
            </a:r>
          </a:p>
          <a:p>
            <a:pPr lvl="1"/>
            <a:r>
              <a:rPr lang="en-US" dirty="0"/>
              <a:t>Associate</a:t>
            </a:r>
          </a:p>
          <a:p>
            <a:pPr lvl="1"/>
            <a:r>
              <a:rPr lang="en-US" dirty="0"/>
              <a:t>ADT</a:t>
            </a:r>
          </a:p>
          <a:p>
            <a:pPr lvl="1"/>
            <a:r>
              <a:rPr lang="en-US" dirty="0"/>
              <a:t>Transfer outside of UC’s, CSU’s, Brandman</a:t>
            </a:r>
          </a:p>
          <a:p>
            <a:pPr marL="0" indent="0">
              <a:buNone/>
            </a:pPr>
            <a:endParaRPr lang="en-US" dirty="0"/>
          </a:p>
        </p:txBody>
      </p:sp>
    </p:spTree>
    <p:extLst>
      <p:ext uri="{BB962C8B-B14F-4D97-AF65-F5344CB8AC3E}">
        <p14:creationId xmlns:p14="http://schemas.microsoft.com/office/powerpoint/2010/main" val="1287028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810</Words>
  <Application>Microsoft Office PowerPoint</Application>
  <PresentationFormat>Widescreen</PresentationFormat>
  <Paragraphs>129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Calibri Light</vt:lpstr>
      <vt:lpstr>Times New Roman</vt:lpstr>
      <vt:lpstr>Office Theme</vt:lpstr>
      <vt:lpstr>Military Affiliated Students and Education Benefits</vt:lpstr>
      <vt:lpstr>Veterans: Entering Higher Education</vt:lpstr>
      <vt:lpstr>What do students need to do for their education benefits?</vt:lpstr>
      <vt:lpstr>Why is this important to counseling?</vt:lpstr>
      <vt:lpstr>SEP Guidelines for Veterans and Dependents Utilizing VA Education Benefits </vt:lpstr>
      <vt:lpstr>Heading</vt:lpstr>
      <vt:lpstr>Prior Credits</vt:lpstr>
      <vt:lpstr>Credit for Prior Learning</vt:lpstr>
      <vt:lpstr>One Goal</vt:lpstr>
      <vt:lpstr>Education Benefits by Chapter</vt:lpstr>
      <vt:lpstr>Chapter 33: Post 9/11</vt:lpstr>
      <vt:lpstr>Chapter 31: Veteran Readiness and Employment  </vt:lpstr>
      <vt:lpstr>Chapter 30: Montgomery GI Bill</vt:lpstr>
      <vt:lpstr>Chapter 35: Dependents Educational Assistance</vt:lpstr>
      <vt:lpstr>Dependent Benefit: Fry Scholarship</vt:lpstr>
      <vt:lpstr>1606 Montgomery Bill for Active Reserve</vt:lpstr>
      <vt:lpstr>CalVET</vt:lpstr>
      <vt:lpstr>For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Crosby</dc:creator>
  <cp:lastModifiedBy>Stephanie Crosby</cp:lastModifiedBy>
  <cp:revision>8</cp:revision>
  <dcterms:created xsi:type="dcterms:W3CDTF">2021-01-13T15:09:52Z</dcterms:created>
  <dcterms:modified xsi:type="dcterms:W3CDTF">2021-01-13T16:10:28Z</dcterms:modified>
</cp:coreProperties>
</file>